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25"/>
  </p:notesMasterIdLst>
  <p:sldIdLst>
    <p:sldId id="256" r:id="rId2"/>
    <p:sldId id="329" r:id="rId3"/>
    <p:sldId id="328" r:id="rId4"/>
    <p:sldId id="258" r:id="rId5"/>
    <p:sldId id="347" r:id="rId6"/>
    <p:sldId id="345" r:id="rId7"/>
    <p:sldId id="357" r:id="rId8"/>
    <p:sldId id="359" r:id="rId9"/>
    <p:sldId id="360" r:id="rId10"/>
    <p:sldId id="337" r:id="rId11"/>
    <p:sldId id="358" r:id="rId12"/>
    <p:sldId id="349" r:id="rId13"/>
    <p:sldId id="346" r:id="rId14"/>
    <p:sldId id="351" r:id="rId15"/>
    <p:sldId id="352" r:id="rId16"/>
    <p:sldId id="350" r:id="rId17"/>
    <p:sldId id="363" r:id="rId18"/>
    <p:sldId id="353" r:id="rId19"/>
    <p:sldId id="361" r:id="rId20"/>
    <p:sldId id="354" r:id="rId21"/>
    <p:sldId id="364" r:id="rId22"/>
    <p:sldId id="281" r:id="rId23"/>
    <p:sldId id="283" r:id="rId24"/>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1">
          <p15:clr>
            <a:srgbClr val="A4A3A4"/>
          </p15:clr>
        </p15:guide>
        <p15:guide id="2" pos="38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5A5A6"/>
    <a:srgbClr val="00B0F0"/>
    <a:srgbClr val="1570C1"/>
    <a:srgbClr val="D7D8D8"/>
    <a:srgbClr val="E0E2E3"/>
    <a:srgbClr val="C8CA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5294" autoAdjust="0"/>
  </p:normalViewPr>
  <p:slideViewPr>
    <p:cSldViewPr snapToGrid="0" showGuides="1">
      <p:cViewPr varScale="1">
        <p:scale>
          <a:sx n="57" d="100"/>
          <a:sy n="57" d="100"/>
        </p:scale>
        <p:origin x="1016" y="48"/>
      </p:cViewPr>
      <p:guideLst>
        <p:guide orient="horz" pos="2221"/>
        <p:guide pos="3808"/>
      </p:guideLst>
    </p:cSldViewPr>
  </p:slideViewPr>
  <p:notesTextViewPr>
    <p:cViewPr>
      <p:scale>
        <a:sx n="1" d="1"/>
        <a:sy n="1" d="1"/>
      </p:scale>
      <p:origin x="0" y="-8"/>
    </p:cViewPr>
  </p:notesTextViewPr>
  <p:sorterViewPr>
    <p:cViewPr>
      <p:scale>
        <a:sx n="31" d="100"/>
        <a:sy n="31"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62628D-48C4-4357-939F-34E90AD740BB}" type="datetimeFigureOut">
              <a:rPr lang="zh-CN" altLang="en-US" smtClean="0"/>
              <a:t>2019/4/20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95CD16-2A4C-43E0-A291-19D88925BFC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同学们大家好，我是来自西北工业大学</a:t>
            </a:r>
            <a:r>
              <a:rPr lang="en-US" altLang="zh-CN" dirty="0"/>
              <a:t>NPU3D</a:t>
            </a:r>
            <a:r>
              <a:rPr lang="zh-CN" altLang="en-US" dirty="0"/>
              <a:t>翱翔队的</a:t>
            </a:r>
            <a:r>
              <a:rPr lang="en-US" altLang="zh-CN" dirty="0"/>
              <a:t>xxx</a:t>
            </a:r>
            <a:r>
              <a:rPr lang="zh-CN" altLang="en-US" dirty="0"/>
              <a:t>，接下来将为大家介绍我们过去一年的相关技术。</a:t>
            </a:r>
          </a:p>
        </p:txBody>
      </p:sp>
      <p:sp>
        <p:nvSpPr>
          <p:cNvPr id="4" name="灯片编号占位符 3"/>
          <p:cNvSpPr>
            <a:spLocks noGrp="1"/>
          </p:cNvSpPr>
          <p:nvPr>
            <p:ph type="sldNum" sz="quarter" idx="10"/>
          </p:nvPr>
        </p:nvSpPr>
        <p:spPr/>
        <p:txBody>
          <a:bodyPr/>
          <a:lstStyle/>
          <a:p>
            <a:fld id="{6295CD16-2A4C-43E0-A291-19D88925BFC0}"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ym typeface="+mn-ea"/>
              </a:rPr>
              <a:t>接下来介绍</a:t>
            </a:r>
            <a:r>
              <a:rPr lang="en-US" altLang="zh-CN" dirty="0">
                <a:sym typeface="+mn-ea"/>
              </a:rPr>
              <a:t>KM</a:t>
            </a:r>
            <a:r>
              <a:rPr lang="zh-CN" altLang="en-US" dirty="0">
                <a:sym typeface="+mn-ea"/>
              </a:rPr>
              <a:t>算法在项目中的应用</a:t>
            </a:r>
            <a:r>
              <a:rPr lang="en-US" altLang="zh-CN" dirty="0">
                <a:sym typeface="+mn-ea"/>
              </a:rPr>
              <a:t>——</a:t>
            </a:r>
            <a:r>
              <a:rPr lang="zh-CN" altLang="en-US" dirty="0">
                <a:sym typeface="+mn-ea"/>
              </a:rPr>
              <a:t>我们首先对之前的二分图进行改进。第一步是</a:t>
            </a:r>
            <a:r>
              <a:rPr lang="zh-CN" altLang="en-US" dirty="0"/>
              <a:t>设计更细节的角色策略函数，我们共</a:t>
            </a:r>
            <a:r>
              <a:rPr lang="en-US" altLang="zh-CN" dirty="0"/>
              <a:t>10</a:t>
            </a:r>
            <a:r>
              <a:rPr lang="zh-CN" altLang="en-US" dirty="0"/>
              <a:t>个，</a:t>
            </a:r>
            <a:r>
              <a:rPr lang="en-US" altLang="zh-CN" dirty="0"/>
              <a:t>10</a:t>
            </a:r>
            <a:r>
              <a:rPr lang="zh-CN" altLang="en-US" dirty="0"/>
              <a:t>个角色策略函数对应不同的策略实现，并且之间有相互的配合。第二步设定代价函数与期望函数，代价越高期望越低，第三步计算每个球员运行这些策略的期望值，也就是二分图中的顶标、权值。第四步利用</a:t>
            </a:r>
            <a:r>
              <a:rPr lang="en-US" altLang="zh-CN" dirty="0"/>
              <a:t>KM</a:t>
            </a:r>
            <a:r>
              <a:rPr lang="zh-CN" altLang="en-US" dirty="0"/>
              <a:t>算法进行最大权值匹配。</a:t>
            </a:r>
          </a:p>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具体实现，这里以一个简单的进攻踢球的角色策略函数为例，角色策略函数是</a:t>
            </a:r>
            <a:r>
              <a:rPr lang="zh-CN" altLang="en-US" sz="1200" dirty="0">
                <a:solidFill>
                  <a:schemeClr val="bg2">
                    <a:lumMod val="25000"/>
                  </a:schemeClr>
                </a:solidFill>
                <a:latin typeface="宋体" panose="02010600030101010101" pitchFamily="2" charset="-122"/>
              </a:rPr>
              <a:t>该球员朝特定方向踢球，</a:t>
            </a:r>
            <a:r>
              <a:rPr lang="zh-CN" altLang="en-US" sz="1200" dirty="0"/>
              <a:t>球员匹配范围有</a:t>
            </a:r>
            <a:r>
              <a:rPr lang="en-US" altLang="zh-CN" sz="1200" dirty="0">
                <a:solidFill>
                  <a:schemeClr val="bg2">
                    <a:lumMod val="25000"/>
                  </a:schemeClr>
                </a:solidFill>
                <a:latin typeface="宋体" panose="02010600030101010101" pitchFamily="2" charset="-122"/>
              </a:rPr>
              <a:t>2-11</a:t>
            </a:r>
            <a:r>
              <a:rPr lang="zh-CN" altLang="en-US" sz="1200" dirty="0">
                <a:solidFill>
                  <a:schemeClr val="bg2">
                    <a:lumMod val="25000"/>
                  </a:schemeClr>
                </a:solidFill>
                <a:latin typeface="宋体" panose="02010600030101010101" pitchFamily="2" charset="-122"/>
              </a:rPr>
              <a:t>号</a:t>
            </a:r>
            <a:r>
              <a:rPr lang="zh-CN" altLang="en-US" sz="1200" dirty="0"/>
              <a:t>，代价函数中共包含以下变量</a:t>
            </a:r>
            <a:r>
              <a:rPr lang="zh-CN" altLang="zh-CN" sz="1200" dirty="0">
                <a:solidFill>
                  <a:schemeClr val="bg2">
                    <a:lumMod val="25000"/>
                  </a:schemeClr>
                </a:solidFill>
                <a:latin typeface="宋体" panose="02010600030101010101" pitchFamily="2" charset="-122"/>
              </a:rPr>
              <a:t>①</a:t>
            </a:r>
            <a:r>
              <a:rPr lang="zh-CN" altLang="en-US" sz="1200" dirty="0">
                <a:solidFill>
                  <a:schemeClr val="bg2">
                    <a:lumMod val="25000"/>
                  </a:schemeClr>
                </a:solidFill>
                <a:latin typeface="宋体" panose="02010600030101010101" pitchFamily="2" charset="-122"/>
              </a:rPr>
              <a:t>球员转到特定角度的时间②球员距离球的距离与避障消耗的时间</a:t>
            </a:r>
            <a:r>
              <a:rPr lang="zh-CN" altLang="zh-CN" sz="1200" dirty="0">
                <a:solidFill>
                  <a:schemeClr val="bg2">
                    <a:lumMod val="25000"/>
                  </a:schemeClr>
                </a:solidFill>
                <a:latin typeface="宋体" panose="02010600030101010101" pitchFamily="2" charset="-122"/>
              </a:rPr>
              <a:t>③</a:t>
            </a:r>
            <a:r>
              <a:rPr lang="zh-CN" altLang="en-US" sz="1200" dirty="0">
                <a:solidFill>
                  <a:schemeClr val="bg2">
                    <a:lumMod val="25000"/>
                  </a:schemeClr>
                </a:solidFill>
                <a:latin typeface="宋体" panose="02010600030101010101" pitchFamily="2" charset="-122"/>
              </a:rPr>
              <a:t>该型号踢球命中率（命中率越高，代价越低），④该球员摔倒时爬起的速度</a:t>
            </a:r>
            <a:endParaRPr lang="en-US" altLang="zh-CN" sz="1200" dirty="0">
              <a:solidFill>
                <a:schemeClr val="bg2">
                  <a:lumMod val="25000"/>
                </a:schemeClr>
              </a:solidFill>
              <a:latin typeface="宋体" panose="02010600030101010101" pitchFamily="2" charset="-122"/>
            </a:endParaRPr>
          </a:p>
          <a:p>
            <a:r>
              <a:rPr lang="zh-CN" altLang="en-US" sz="1200" dirty="0">
                <a:solidFill>
                  <a:schemeClr val="bg2">
                    <a:lumMod val="25000"/>
                  </a:schemeClr>
                </a:solidFill>
                <a:latin typeface="宋体" panose="02010600030101010101" pitchFamily="2" charset="-122"/>
              </a:rPr>
              <a:t>将四个代价变量进行</a:t>
            </a:r>
            <a:r>
              <a:rPr lang="zh-CN" altLang="en-US" sz="1200">
                <a:solidFill>
                  <a:schemeClr val="bg2">
                    <a:lumMod val="25000"/>
                  </a:schemeClr>
                </a:solidFill>
                <a:latin typeface="宋体" panose="02010600030101010101" pitchFamily="2" charset="-122"/>
              </a:rPr>
              <a:t>模型建立、权值分配、函数</a:t>
            </a:r>
            <a:r>
              <a:rPr lang="zh-CN" altLang="en-US" sz="1200" dirty="0">
                <a:solidFill>
                  <a:schemeClr val="bg2">
                    <a:lumMod val="25000"/>
                  </a:schemeClr>
                </a:solidFill>
                <a:latin typeface="宋体" panose="02010600030101010101" pitchFamily="2" charset="-122"/>
              </a:rPr>
              <a:t>编写，期望函数是对代价函数取倒数，代价越大，期望越低。</a:t>
            </a:r>
            <a:r>
              <a:rPr lang="zh-CN" altLang="en-US" sz="1200" dirty="0">
                <a:solidFill>
                  <a:schemeClr val="accent5">
                    <a:lumMod val="75000"/>
                  </a:schemeClr>
                </a:solidFill>
                <a:latin typeface="宋体" panose="02010600030101010101" pitchFamily="2" charset="-122"/>
              </a:rPr>
              <a:t>计算得出的期望值即权值，最大权值为顶标。最后</a:t>
            </a:r>
            <a:r>
              <a:rPr lang="en-US" altLang="zh-CN" sz="1200" b="1" dirty="0">
                <a:solidFill>
                  <a:schemeClr val="tx2">
                    <a:lumMod val="75000"/>
                  </a:schemeClr>
                </a:solidFill>
                <a:latin typeface="宋体" panose="02010600030101010101" pitchFamily="2" charset="-122"/>
              </a:rPr>
              <a:t>KM</a:t>
            </a:r>
            <a:r>
              <a:rPr lang="zh-CN" altLang="en-US" sz="1200" b="1" dirty="0">
                <a:solidFill>
                  <a:schemeClr val="tx2">
                    <a:lumMod val="75000"/>
                  </a:schemeClr>
                </a:solidFill>
                <a:latin typeface="宋体" panose="02010600030101010101" pitchFamily="2" charset="-122"/>
              </a:rPr>
              <a:t>算法计算得最佳匹配。</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accent5">
                  <a:lumMod val="75000"/>
                </a:schemeClr>
              </a:solidFill>
              <a:latin typeface="宋体" panose="02010600030101010101" pitchFamily="2" charset="-122"/>
            </a:endParaRPr>
          </a:p>
          <a:p>
            <a:endParaRPr lang="en-US" altLang="zh-CN" sz="1200" dirty="0">
              <a:solidFill>
                <a:schemeClr val="bg2">
                  <a:lumMod val="25000"/>
                </a:schemeClr>
              </a:solidFill>
              <a:latin typeface="宋体" panose="02010600030101010101" pitchFamily="2" charset="-122"/>
            </a:endParaRPr>
          </a:p>
          <a:p>
            <a:endParaRPr lang="zh-CN" altLang="en-US" sz="1200" dirty="0">
              <a:solidFill>
                <a:schemeClr val="bg2">
                  <a:lumMod val="25000"/>
                </a:schemeClr>
              </a:solidFill>
              <a:latin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p:txBody>
      </p:sp>
    </p:spTree>
    <p:extLst>
      <p:ext uri="{BB962C8B-B14F-4D97-AF65-F5344CB8AC3E}">
        <p14:creationId xmlns:p14="http://schemas.microsoft.com/office/powerpoint/2010/main" val="12660987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a:t>
            </a:r>
            <a:r>
              <a:rPr lang="en-US" altLang="zh-CN" dirty="0"/>
              <a:t>CMA-ES</a:t>
            </a:r>
            <a:r>
              <a:rPr lang="zh-CN" altLang="en-US" dirty="0"/>
              <a:t>算法的机器人动作优化</a:t>
            </a:r>
          </a:p>
        </p:txBody>
      </p:sp>
      <p:sp>
        <p:nvSpPr>
          <p:cNvPr id="4" name="灯片编号占位符 3"/>
          <p:cNvSpPr>
            <a:spLocks noGrp="1"/>
          </p:cNvSpPr>
          <p:nvPr>
            <p:ph type="sldNum" sz="quarter" idx="5"/>
          </p:nvPr>
        </p:nvSpPr>
        <p:spPr/>
        <p:txBody>
          <a:bodyPr/>
          <a:lstStyle/>
          <a:p>
            <a:fld id="{6295CD16-2A4C-43E0-A291-19D88925BFC0}" type="slidenum">
              <a:rPr lang="zh-CN" altLang="en-US" smtClean="0"/>
              <a:t>12</a:t>
            </a:fld>
            <a:endParaRPr lang="zh-CN" altLang="en-US"/>
          </a:p>
        </p:txBody>
      </p:sp>
    </p:spTree>
    <p:extLst>
      <p:ext uri="{BB962C8B-B14F-4D97-AF65-F5344CB8AC3E}">
        <p14:creationId xmlns:p14="http://schemas.microsoft.com/office/powerpoint/2010/main" val="2508477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5000"/>
              </a:lnSpc>
            </a:pPr>
            <a:r>
              <a:rPr lang="zh-CN" altLang="en-US" sz="1200" dirty="0">
                <a:latin typeface="+mn-ea"/>
              </a:rPr>
              <a:t>首先介绍一下</a:t>
            </a:r>
            <a:r>
              <a:rPr lang="en-US" altLang="zh-CN" sz="1200" dirty="0">
                <a:latin typeface="+mn-ea"/>
              </a:rPr>
              <a:t>CMAES</a:t>
            </a:r>
            <a:r>
              <a:rPr lang="zh-CN" altLang="en-US" sz="1200" dirty="0">
                <a:latin typeface="+mn-ea"/>
              </a:rPr>
              <a:t>算法</a:t>
            </a:r>
            <a:r>
              <a:rPr lang="en-US" altLang="zh-CN" sz="1200" dirty="0">
                <a:latin typeface="+mn-ea"/>
              </a:rPr>
              <a:t>,CMAES</a:t>
            </a:r>
            <a:r>
              <a:rPr lang="zh-CN" altLang="en-US" sz="1200" dirty="0">
                <a:latin typeface="+mn-ea"/>
              </a:rPr>
              <a:t>算法的全称是协方差自适应调整的进化策略，它的基本特点是无梯度优化，不使用梯度信息，在中等规模（变量个数大约在 </a:t>
            </a:r>
            <a:r>
              <a:rPr lang="en-US" altLang="zh-CN" sz="1200" dirty="0">
                <a:latin typeface="+mn-ea"/>
              </a:rPr>
              <a:t>3-300</a:t>
            </a:r>
            <a:r>
              <a:rPr lang="zh-CN" altLang="en-US" sz="1200" dirty="0">
                <a:latin typeface="+mn-ea"/>
              </a:rPr>
              <a:t>范围内）的复杂优化问题上具有很好的效果。</a:t>
            </a:r>
            <a:endParaRPr lang="en-US" altLang="zh-CN" sz="1200" dirty="0">
              <a:latin typeface="+mn-ea"/>
            </a:endParaRPr>
          </a:p>
          <a:p>
            <a:endParaRPr lang="zh-CN" altLang="en-US" dirty="0"/>
          </a:p>
        </p:txBody>
      </p:sp>
      <p:sp>
        <p:nvSpPr>
          <p:cNvPr id="4" name="灯片编号占位符 3"/>
          <p:cNvSpPr>
            <a:spLocks noGrp="1"/>
          </p:cNvSpPr>
          <p:nvPr>
            <p:ph type="sldNum" sz="quarter" idx="10"/>
          </p:nvPr>
        </p:nvSpPr>
        <p:spPr/>
        <p:txBody>
          <a:bodyPr/>
          <a:lstStyle/>
          <a:p>
            <a:fld id="{6295CD16-2A4C-43E0-A291-19D88925BFC0}" type="slidenum">
              <a:rPr lang="zh-CN" altLang="en-US" smtClean="0"/>
              <a:t>13</a:t>
            </a:fld>
            <a:endParaRPr lang="zh-CN" altLang="en-US"/>
          </a:p>
        </p:txBody>
      </p:sp>
    </p:spTree>
    <p:extLst>
      <p:ext uri="{BB962C8B-B14F-4D97-AF65-F5344CB8AC3E}">
        <p14:creationId xmlns:p14="http://schemas.microsoft.com/office/powerpoint/2010/main" val="10856296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在训练参数前我们需要一个初始的动作，将它的运动参数作为种子进行迭代。我们通过</a:t>
            </a:r>
            <a:r>
              <a:rPr lang="en-US" altLang="zh-CN" dirty="0" err="1"/>
              <a:t>aiut</a:t>
            </a:r>
            <a:r>
              <a:rPr lang="zh-CN" altLang="en-US" dirty="0"/>
              <a:t>设计踢球动作。</a:t>
            </a:r>
            <a:r>
              <a:rPr lang="en-US" altLang="zh-CN" dirty="0"/>
              <a:t>Ut</a:t>
            </a:r>
            <a:r>
              <a:rPr lang="zh-CN" altLang="en-US" dirty="0"/>
              <a:t>原本的踢球动作主要运用膝关节部分扭转来带动小腿达到踢球的目的，改进之后我们通过改变髋关节参数调用整个腿部踢球，使机器人踢球力度增大，从而踢球距离增加。</a:t>
            </a:r>
          </a:p>
        </p:txBody>
      </p:sp>
      <p:sp>
        <p:nvSpPr>
          <p:cNvPr id="4" name="灯片编号占位符 3"/>
          <p:cNvSpPr>
            <a:spLocks noGrp="1"/>
          </p:cNvSpPr>
          <p:nvPr>
            <p:ph type="sldNum" sz="quarter" idx="10"/>
          </p:nvPr>
        </p:nvSpPr>
        <p:spPr/>
        <p:txBody>
          <a:bodyPr/>
          <a:lstStyle/>
          <a:p>
            <a:fld id="{6295CD16-2A4C-43E0-A291-19D88925BFC0}" type="slidenum">
              <a:rPr lang="zh-CN" altLang="en-US" smtClean="0"/>
              <a:t>14</a:t>
            </a:fld>
            <a:endParaRPr lang="zh-CN" altLang="en-US"/>
          </a:p>
        </p:txBody>
      </p:sp>
    </p:spTree>
    <p:extLst>
      <p:ext uri="{BB962C8B-B14F-4D97-AF65-F5344CB8AC3E}">
        <p14:creationId xmlns:p14="http://schemas.microsoft.com/office/powerpoint/2010/main" val="1877821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宋体" panose="02010600030101010101" pitchFamily="2" charset="-122"/>
              </a:rPr>
              <a:t>由于</a:t>
            </a:r>
            <a:r>
              <a:rPr lang="en-US" altLang="zh-CN" sz="1200" dirty="0" err="1">
                <a:latin typeface="宋体" panose="02010600030101010101" pitchFamily="2" charset="-122"/>
              </a:rPr>
              <a:t>cmaes</a:t>
            </a:r>
            <a:r>
              <a:rPr lang="zh-CN" altLang="en-US" sz="1200" dirty="0">
                <a:latin typeface="宋体" panose="02010600030101010101" pitchFamily="2" charset="-122"/>
              </a:rPr>
              <a:t>梯度下降的特点，无法找到全局最优，只能获得局部最优；若是步长不合适，更是无法找到适合的收敛值。因此我们对原始的数据集进行了压缩处理。</a:t>
            </a:r>
            <a:r>
              <a:rPr lang="zh-CN" altLang="en-US" sz="1200" dirty="0"/>
              <a:t>使它规模变小，但仍接近于保持原始数据的完整性。这就相当于把数据集拍扁了。</a:t>
            </a:r>
            <a:endParaRPr lang="en-US" altLang="zh-CN" sz="1200" dirty="0"/>
          </a:p>
          <a:p>
            <a:r>
              <a:rPr lang="zh-CN" altLang="en-US" sz="1200" dirty="0"/>
              <a:t>在压缩后的数据集上进行学习</a:t>
            </a:r>
            <a:r>
              <a:rPr lang="en-US" altLang="zh-CN" sz="1200" dirty="0"/>
              <a:t>,</a:t>
            </a:r>
            <a:r>
              <a:rPr lang="zh-CN" altLang="en-US" sz="1200" dirty="0"/>
              <a:t>效率更高。如果拍扁数据集后仍然无法达到收敛的效果，就得考虑是步长设置与重启算法，从其他方向进行收敛。</a:t>
            </a:r>
            <a:endParaRPr lang="en-US" altLang="zh-CN" sz="1200" dirty="0"/>
          </a:p>
          <a:p>
            <a:r>
              <a:rPr lang="zh-CN" altLang="en-US" sz="1200" dirty="0"/>
              <a:t>同时要注意最后的结果需要进行还原，再应用回机器人动作的运行。</a:t>
            </a:r>
          </a:p>
          <a:p>
            <a:endParaRPr lang="zh-CN" altLang="en-US" dirty="0"/>
          </a:p>
        </p:txBody>
      </p:sp>
      <p:sp>
        <p:nvSpPr>
          <p:cNvPr id="4" name="灯片编号占位符 3"/>
          <p:cNvSpPr>
            <a:spLocks noGrp="1"/>
          </p:cNvSpPr>
          <p:nvPr>
            <p:ph type="sldNum" sz="quarter" idx="10"/>
          </p:nvPr>
        </p:nvSpPr>
        <p:spPr/>
        <p:txBody>
          <a:bodyPr/>
          <a:lstStyle/>
          <a:p>
            <a:fld id="{6295CD16-2A4C-43E0-A291-19D88925BFC0}" type="slidenum">
              <a:rPr lang="zh-CN" altLang="en-US" smtClean="0"/>
              <a:t>15</a:t>
            </a:fld>
            <a:endParaRPr lang="zh-CN" altLang="en-US"/>
          </a:p>
        </p:txBody>
      </p:sp>
    </p:spTree>
    <p:extLst>
      <p:ext uri="{BB962C8B-B14F-4D97-AF65-F5344CB8AC3E}">
        <p14:creationId xmlns:p14="http://schemas.microsoft.com/office/powerpoint/2010/main" val="1927620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通过不同的评价尺度能够将一个基础的动作向不同的方向进行优化，例如一个踢球动作，我们在时间尺度上优化可以得到快踢，在距离尺度上优化可以得到长踢。</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具体优化流程如图</a:t>
            </a:r>
            <a:endParaRPr lang="en-US" altLang="zh-CN" sz="1200" kern="1200" dirty="0">
              <a:solidFill>
                <a:schemeClr val="tx1"/>
              </a:solidFill>
              <a:effectLst/>
              <a:latin typeface="+mn-lt"/>
              <a:ea typeface="+mn-ea"/>
              <a:cs typeface="+mn-cs"/>
            </a:endParaRPr>
          </a:p>
          <a:p>
            <a:r>
              <a:rPr lang="zh-CN" altLang="en-US" dirty="0"/>
              <a:t>先通过</a:t>
            </a:r>
            <a:r>
              <a:rPr lang="en-US" altLang="zh-CN" dirty="0" err="1"/>
              <a:t>aiut</a:t>
            </a:r>
            <a:r>
              <a:rPr lang="zh-CN" altLang="en-US" dirty="0"/>
              <a:t>获得初始参数集合，通过</a:t>
            </a:r>
            <a:r>
              <a:rPr lang="en-US" altLang="zh-CN" dirty="0" err="1"/>
              <a:t>cmaes</a:t>
            </a:r>
            <a:r>
              <a:rPr lang="zh-CN" altLang="en-US" dirty="0"/>
              <a:t>算法生成新参数后代，再通过改进的</a:t>
            </a:r>
            <a:r>
              <a:rPr lang="en-US" altLang="zh-CN" dirty="0" err="1"/>
              <a:t>ut</a:t>
            </a:r>
            <a:r>
              <a:rPr lang="zh-CN" altLang="en-US" dirty="0"/>
              <a:t>评价函数得到评价度，反馈给系统，接着再产生新的参数代，不断循环直到得到较好状态的结果。</a:t>
            </a:r>
          </a:p>
        </p:txBody>
      </p:sp>
      <p:sp>
        <p:nvSpPr>
          <p:cNvPr id="4" name="灯片编号占位符 3"/>
          <p:cNvSpPr>
            <a:spLocks noGrp="1"/>
          </p:cNvSpPr>
          <p:nvPr>
            <p:ph type="sldNum" sz="quarter" idx="10"/>
          </p:nvPr>
        </p:nvSpPr>
        <p:spPr/>
        <p:txBody>
          <a:bodyPr/>
          <a:lstStyle/>
          <a:p>
            <a:fld id="{6295CD16-2A4C-43E0-A291-19D88925BFC0}" type="slidenum">
              <a:rPr lang="zh-CN" altLang="en-US" smtClean="0"/>
              <a:t>16</a:t>
            </a:fld>
            <a:endParaRPr lang="zh-CN" altLang="en-US"/>
          </a:p>
        </p:txBody>
      </p:sp>
    </p:spTree>
    <p:extLst>
      <p:ext uri="{BB962C8B-B14F-4D97-AF65-F5344CB8AC3E}">
        <p14:creationId xmlns:p14="http://schemas.microsoft.com/office/powerpoint/2010/main" val="61277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solidFill>
                <a:effectLst/>
                <a:latin typeface="+mn-lt"/>
                <a:ea typeface="+mn-ea"/>
                <a:cs typeface="+mn-cs"/>
              </a:rPr>
              <a:t>但是由于我们在探索过程中缺乏指导，导致遇到了许多问题</a:t>
            </a:r>
            <a:r>
              <a:rPr lang="en-US" altLang="zh-CN"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、我们迭代过程中收敛效果不好，我们认为可能是步长设置不合适，导致太大无法收敛，太小又陷入局部最优。</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、由于计算机资源不够我们未能比赛前完成动作的优化，设计的动作不够稳定、命中率不高，希望之后能通过计算机分布式集群</a:t>
            </a:r>
            <a:r>
              <a:rPr lang="en-US" altLang="zh-CN" sz="1200" kern="1200" dirty="0" err="1">
                <a:solidFill>
                  <a:schemeClr val="tx1"/>
                </a:solidFill>
                <a:effectLst/>
                <a:latin typeface="+mn-lt"/>
                <a:ea typeface="+mn-ea"/>
                <a:cs typeface="+mn-cs"/>
              </a:rPr>
              <a:t>htcondor</a:t>
            </a:r>
            <a:r>
              <a:rPr lang="zh-CN" altLang="en-US" sz="1200" kern="1200" dirty="0">
                <a:solidFill>
                  <a:schemeClr val="tx1"/>
                </a:solidFill>
                <a:effectLst/>
                <a:latin typeface="+mn-lt"/>
                <a:ea typeface="+mn-ea"/>
                <a:cs typeface="+mn-cs"/>
              </a:rPr>
              <a:t>与并行迭代进行优化。</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295CD16-2A4C-43E0-A291-19D88925BFC0}" type="slidenum">
              <a:rPr lang="zh-CN" altLang="en-US" smtClean="0"/>
              <a:t>17</a:t>
            </a:fld>
            <a:endParaRPr lang="zh-CN" altLang="en-US"/>
          </a:p>
        </p:txBody>
      </p:sp>
    </p:spTree>
    <p:extLst>
      <p:ext uri="{BB962C8B-B14F-4D97-AF65-F5344CB8AC3E}">
        <p14:creationId xmlns:p14="http://schemas.microsoft.com/office/powerpoint/2010/main" val="17558240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由于我们的动作优化仍然存在问题，我们并没有使用过去优化的不成熟的步态，仍然沿用较原始的</a:t>
            </a:r>
            <a:r>
              <a:rPr lang="en-US" altLang="zh-CN" dirty="0" err="1"/>
              <a:t>ut</a:t>
            </a:r>
            <a:r>
              <a:rPr lang="zh-CN" altLang="en-US" dirty="0"/>
              <a:t>步态，只是作了少量参数的改动。为了提高作战能力，我们开始更加精进地研究提高控球效率的策略。而我们的策略中值得一提的便是我们基于改进人工势场法的机器人避障。</a:t>
            </a:r>
          </a:p>
        </p:txBody>
      </p:sp>
      <p:sp>
        <p:nvSpPr>
          <p:cNvPr id="4" name="灯片编号占位符 3"/>
          <p:cNvSpPr>
            <a:spLocks noGrp="1"/>
          </p:cNvSpPr>
          <p:nvPr>
            <p:ph type="sldNum" sz="quarter" idx="5"/>
          </p:nvPr>
        </p:nvSpPr>
        <p:spPr/>
        <p:txBody>
          <a:bodyPr/>
          <a:lstStyle/>
          <a:p>
            <a:fld id="{6295CD16-2A4C-43E0-A291-19D88925BFC0}" type="slidenum">
              <a:rPr lang="zh-CN" altLang="en-US" smtClean="0"/>
              <a:t>18</a:t>
            </a:fld>
            <a:endParaRPr lang="zh-CN" altLang="en-US"/>
          </a:p>
        </p:txBody>
      </p:sp>
    </p:spTree>
    <p:extLst>
      <p:ext uri="{BB962C8B-B14F-4D97-AF65-F5344CB8AC3E}">
        <p14:creationId xmlns:p14="http://schemas.microsoft.com/office/powerpoint/2010/main" val="2491952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人工势场法路径规划是由</a:t>
            </a:r>
            <a:r>
              <a:rPr lang="en-US" altLang="zh-CN" sz="1200" dirty="0"/>
              <a:t>Khatib</a:t>
            </a:r>
            <a:r>
              <a:rPr lang="zh-CN" altLang="en-US" sz="1200" dirty="0"/>
              <a:t>提出的一种虚拟力法。它的基本思想是将机器人在周围环境中的运动，设计成一种抽象的人造引力场中的运动，目标点对移动机器人产生“引力”，障碍物对移动机器人产生“斥力”，最后通过求合力来控制移动机器人的运动。应用势场法规划出来的路径一般是比较平滑并且安全，但是这种方法存在局部最优点问题。</a:t>
            </a:r>
          </a:p>
        </p:txBody>
      </p:sp>
      <p:sp>
        <p:nvSpPr>
          <p:cNvPr id="4" name="灯片编号占位符 3"/>
          <p:cNvSpPr>
            <a:spLocks noGrp="1"/>
          </p:cNvSpPr>
          <p:nvPr>
            <p:ph type="sldNum" sz="quarter" idx="10"/>
          </p:nvPr>
        </p:nvSpPr>
        <p:spPr/>
        <p:txBody>
          <a:bodyPr/>
          <a:lstStyle/>
          <a:p>
            <a:fld id="{6295CD16-2A4C-43E0-A291-19D88925BFC0}" type="slidenum">
              <a:rPr lang="zh-CN" altLang="en-US" smtClean="0"/>
              <a:t>19</a:t>
            </a:fld>
            <a:endParaRPr lang="zh-CN" altLang="en-US"/>
          </a:p>
        </p:txBody>
      </p:sp>
    </p:spTree>
    <p:extLst>
      <p:ext uri="{BB962C8B-B14F-4D97-AF65-F5344CB8AC3E}">
        <p14:creationId xmlns:p14="http://schemas.microsoft.com/office/powerpoint/2010/main" val="2159481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西工大位于古都西安，是中国唯一一所以同时发展航空、航天、航海工程教育的国家重点大学。隶属于工信部。</a:t>
            </a:r>
            <a:endParaRPr lang="zh-CN" altLang="en-US" dirty="0"/>
          </a:p>
        </p:txBody>
      </p:sp>
      <p:sp>
        <p:nvSpPr>
          <p:cNvPr id="4" name="灯片编号占位符 3"/>
          <p:cNvSpPr>
            <a:spLocks noGrp="1"/>
          </p:cNvSpPr>
          <p:nvPr>
            <p:ph type="sldNum" sz="quarter" idx="10"/>
          </p:nvPr>
        </p:nvSpPr>
        <p:spPr/>
        <p:txBody>
          <a:bodyPr/>
          <a:lstStyle/>
          <a:p>
            <a:fld id="{6295CD16-2A4C-43E0-A291-19D88925BFC0}"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改进后的人工势场法，</a:t>
            </a:r>
            <a:r>
              <a:rPr lang="zh-CN" altLang="en-US" sz="1200" dirty="0">
                <a:solidFill>
                  <a:srgbClr val="C00000"/>
                </a:solidFill>
              </a:rPr>
              <a:t>在机器人前方的障碍物和目标点均会对其产生吸引力</a:t>
            </a:r>
            <a:r>
              <a:rPr lang="zh-CN" altLang="en-US" sz="1200" dirty="0"/>
              <a:t>，而障碍物的引力函数与机器人的纵坐标绝对值和离障碍物的距离成反比，目标点的引力函数与机器人的纵坐标绝对值和离障碍物的距离成正比。这样就可以使机器人在离目标点较远时，机器人主要目的是避障，而离目标点较近时，机器人主要目的是前往目标点。</a:t>
            </a:r>
            <a:endParaRPr lang="en-US" altLang="zh-CN" sz="1200" dirty="0"/>
          </a:p>
          <a:p>
            <a:r>
              <a:rPr lang="zh-CN" altLang="en-US" sz="1200" dirty="0"/>
              <a:t>另外，我们给不同吸引力加权，以应对机器人出界、偏离目标点等问题</a:t>
            </a:r>
          </a:p>
        </p:txBody>
      </p:sp>
      <p:sp>
        <p:nvSpPr>
          <p:cNvPr id="4" name="灯片编号占位符 3"/>
          <p:cNvSpPr>
            <a:spLocks noGrp="1"/>
          </p:cNvSpPr>
          <p:nvPr>
            <p:ph type="sldNum" sz="quarter" idx="10"/>
          </p:nvPr>
        </p:nvSpPr>
        <p:spPr/>
        <p:txBody>
          <a:bodyPr/>
          <a:lstStyle/>
          <a:p>
            <a:fld id="{6295CD16-2A4C-43E0-A291-19D88925BFC0}" type="slidenum">
              <a:rPr lang="zh-CN" altLang="en-US" smtClean="0"/>
              <a:t>20</a:t>
            </a:fld>
            <a:endParaRPr lang="zh-CN" altLang="en-US"/>
          </a:p>
        </p:txBody>
      </p:sp>
    </p:spTree>
    <p:extLst>
      <p:ext uri="{BB962C8B-B14F-4D97-AF65-F5344CB8AC3E}">
        <p14:creationId xmlns:p14="http://schemas.microsoft.com/office/powerpoint/2010/main" val="26879055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在这里我们具体说明以下改进人工势场法前后的区别：</a:t>
            </a:r>
            <a:r>
              <a:rPr lang="zh-CN" altLang="en-US" sz="1200" dirty="0">
                <a:latin typeface="宋体" panose="02010600030101010101" pitchFamily="2" charset="-122"/>
              </a:rPr>
              <a:t>障碍物对智能体产生的是吸引力，选取就近的两个敌人产生的吸引力对智能体产生作用，这样智能体就会从敌人中间穿过去，并且不改变方向（若两个敌人近似在一条直线上，则给吸引力加上一个偏移力使智能体避障）</a:t>
            </a:r>
            <a:r>
              <a:rPr lang="en-US" altLang="zh-CN" sz="1200" dirty="0">
                <a:latin typeface="宋体" panose="02010600030101010101" pitchFamily="2" charset="-122"/>
              </a:rPr>
              <a:t>; 2.</a:t>
            </a:r>
            <a:r>
              <a:rPr lang="zh-CN" altLang="en-US" sz="1200" dirty="0">
                <a:latin typeface="宋体" panose="02010600030101010101" pitchFamily="2" charset="-122"/>
              </a:rPr>
              <a:t>为防止机器人出界，我们会根据智能体的位置，给不同吸引力加权，当智能体位于边界时，球门对智能体的吸引力将变得很大使其朝着敌方球门带球，同时可以通过对不同纵坐标下不同加权值的调整来减小机器人转向的幅度，使其逐渐朝向地方球门走去；</a:t>
            </a:r>
            <a:r>
              <a:rPr lang="en-US" altLang="zh-CN" sz="1200" dirty="0">
                <a:latin typeface="宋体" panose="02010600030101010101" pitchFamily="2" charset="-122"/>
              </a:rPr>
              <a:t>3</a:t>
            </a:r>
            <a:r>
              <a:rPr lang="zh-CN" altLang="en-US" sz="1200" dirty="0">
                <a:latin typeface="宋体" panose="02010600030101010101" pitchFamily="2" charset="-122"/>
              </a:rPr>
              <a:t>、只选取有效范围内敌人和球门进行考虑，使得智能体的方向可以预测</a:t>
            </a:r>
          </a:p>
          <a:p>
            <a:endParaRPr lang="en-US" altLang="zh-CN" sz="1200" dirty="0">
              <a:latin typeface="宋体" panose="02010600030101010101" pitchFamily="2" charset="-122"/>
            </a:endParaRPr>
          </a:p>
          <a:p>
            <a:endParaRPr lang="zh-CN" altLang="en-US" sz="1200" dirty="0">
              <a:latin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6295CD16-2A4C-43E0-A291-19D88925BFC0}" type="slidenum">
              <a:rPr lang="zh-CN" altLang="en-US" smtClean="0"/>
              <a:t>21</a:t>
            </a:fld>
            <a:endParaRPr lang="zh-CN" altLang="en-US"/>
          </a:p>
        </p:txBody>
      </p:sp>
    </p:spTree>
    <p:extLst>
      <p:ext uri="{BB962C8B-B14F-4D97-AF65-F5344CB8AC3E}">
        <p14:creationId xmlns:p14="http://schemas.microsoft.com/office/powerpoint/2010/main" val="14373112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最后是我们的未来展望</a:t>
            </a:r>
            <a:r>
              <a:rPr lang="en-US" altLang="zh-CN" dirty="0"/>
              <a:t>——1.</a:t>
            </a:r>
            <a:r>
              <a:rPr lang="zh-CN" altLang="en-US" dirty="0"/>
              <a:t>希望之后能用分布式计算进行动作的优化，并能够实现连续性动作的优化</a:t>
            </a:r>
            <a:endParaRPr lang="en-US" altLang="zh-CN" dirty="0"/>
          </a:p>
          <a:p>
            <a:r>
              <a:rPr lang="en-US" altLang="zh-CN" dirty="0"/>
              <a:t>2.</a:t>
            </a:r>
            <a:r>
              <a:rPr lang="zh-CN" altLang="en-US" dirty="0"/>
              <a:t>策略智能化：我们决定引入强化学习，实现策略的智能化。</a:t>
            </a:r>
          </a:p>
        </p:txBody>
      </p:sp>
      <p:sp>
        <p:nvSpPr>
          <p:cNvPr id="4" name="灯片编号占位符 3"/>
          <p:cNvSpPr>
            <a:spLocks noGrp="1"/>
          </p:cNvSpPr>
          <p:nvPr>
            <p:ph type="sldNum" sz="quarter" idx="10"/>
          </p:nvPr>
        </p:nvSpPr>
        <p:spPr/>
        <p:txBody>
          <a:bodyPr/>
          <a:lstStyle/>
          <a:p>
            <a:fld id="{6295CD16-2A4C-43E0-A291-19D88925BFC0}"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最后谢谢大家，希望以后可以和大家多多交流技术细节！</a:t>
            </a:r>
          </a:p>
        </p:txBody>
      </p:sp>
      <p:sp>
        <p:nvSpPr>
          <p:cNvPr id="4" name="灯片编号占位符 3"/>
          <p:cNvSpPr>
            <a:spLocks noGrp="1"/>
          </p:cNvSpPr>
          <p:nvPr>
            <p:ph type="sldNum" sz="quarter" idx="5"/>
          </p:nvPr>
        </p:nvSpPr>
        <p:spPr/>
        <p:txBody>
          <a:bodyPr/>
          <a:lstStyle/>
          <a:p>
            <a:fld id="{6295CD16-2A4C-43E0-A291-19D88925BFC0}" type="slidenum">
              <a:rPr lang="zh-CN" altLang="en-US" smtClean="0"/>
              <a:t>23</a:t>
            </a:fld>
            <a:endParaRPr lang="zh-CN" altLang="en-US"/>
          </a:p>
        </p:txBody>
      </p:sp>
    </p:spTree>
    <p:extLst>
      <p:ext uri="{BB962C8B-B14F-4D97-AF65-F5344CB8AC3E}">
        <p14:creationId xmlns:p14="http://schemas.microsoft.com/office/powerpoint/2010/main" val="675126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这是我们足球机器人基地，右上角是我们在基地集训，我们一周中至少有是</a:t>
            </a:r>
            <a:r>
              <a:rPr lang="en-US" altLang="zh-CN" dirty="0"/>
              <a:t>15</a:t>
            </a:r>
            <a:r>
              <a:rPr lang="zh-CN" altLang="en-US" dirty="0"/>
              <a:t>个小时是在基地度过的，左下角是这次一起来比赛的各组的合照，右下角是蠢萌的达尔文机器人。</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接下来我们将以下四个方向介绍我们的技术研究与成果。分别是</a:t>
            </a:r>
          </a:p>
        </p:txBody>
      </p:sp>
      <p:sp>
        <p:nvSpPr>
          <p:cNvPr id="4" name="灯片编号占位符 3"/>
          <p:cNvSpPr>
            <a:spLocks noGrp="1"/>
          </p:cNvSpPr>
          <p:nvPr>
            <p:ph type="sldNum" sz="quarter" idx="10"/>
          </p:nvPr>
        </p:nvSpPr>
        <p:spPr/>
        <p:txBody>
          <a:bodyPr/>
          <a:lstStyle/>
          <a:p>
            <a:fld id="{6295CD16-2A4C-43E0-A291-19D88925BFC0}"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首先是基于</a:t>
            </a:r>
            <a:r>
              <a:rPr lang="en-US" altLang="zh-CN" dirty="0"/>
              <a:t>KM</a:t>
            </a:r>
            <a:r>
              <a:rPr lang="zh-CN" altLang="en-US" dirty="0"/>
              <a:t>算法的动态角色分配</a:t>
            </a:r>
          </a:p>
        </p:txBody>
      </p:sp>
      <p:sp>
        <p:nvSpPr>
          <p:cNvPr id="4" name="灯片编号占位符 3"/>
          <p:cNvSpPr>
            <a:spLocks noGrp="1"/>
          </p:cNvSpPr>
          <p:nvPr>
            <p:ph type="sldNum" sz="quarter" idx="5"/>
          </p:nvPr>
        </p:nvSpPr>
        <p:spPr/>
        <p:txBody>
          <a:bodyPr/>
          <a:lstStyle/>
          <a:p>
            <a:fld id="{6295CD16-2A4C-43E0-A291-19D88925BFC0}" type="slidenum">
              <a:rPr lang="zh-CN" altLang="en-US" smtClean="0"/>
              <a:t>5</a:t>
            </a:fld>
            <a:endParaRPr lang="zh-CN" altLang="en-US"/>
          </a:p>
        </p:txBody>
      </p:sp>
    </p:spTree>
    <p:extLst>
      <p:ext uri="{BB962C8B-B14F-4D97-AF65-F5344CB8AC3E}">
        <p14:creationId xmlns:p14="http://schemas.microsoft.com/office/powerpoint/2010/main" val="1230900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在动态角色方面我们运用了二分图匹配的方法。过去我们运用简单的匈牙利算法进行角色分配，但这个算法在面对较为复杂的分配的时候不是很适用，由此我们运用</a:t>
            </a:r>
            <a:r>
              <a:rPr lang="en-US" altLang="zh-CN" dirty="0">
                <a:sym typeface="+mn-ea"/>
              </a:rPr>
              <a:t>KM</a:t>
            </a:r>
            <a:r>
              <a:rPr lang="zh-CN" altLang="en-US" dirty="0">
                <a:sym typeface="+mn-ea"/>
              </a:rPr>
              <a:t>算法实现带权问题上的分配角色。</a:t>
            </a:r>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首先介绍一下之前使用的匈牙利算法，该算法是根据当前各个队员的位置信息与各个目标角色的位置信息间的关联程度，建立二分图。对其使用二分图的匹配算法。由于此二分图两侧的点间均有边链接，可保证能获得一个完整的匹配。根据匹配结果及后续处理，便可获得动态角色分配的结果。</a:t>
            </a:r>
            <a:endParaRPr lang="zh-CN" altLang="en-US" dirty="0"/>
          </a:p>
        </p:txBody>
      </p:sp>
    </p:spTree>
    <p:extLst>
      <p:ext uri="{BB962C8B-B14F-4D97-AF65-F5344CB8AC3E}">
        <p14:creationId xmlns:p14="http://schemas.microsoft.com/office/powerpoint/2010/main" val="194639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这里介绍一下我们使用的</a:t>
            </a:r>
            <a:r>
              <a:rPr lang="en-US" altLang="zh-CN" dirty="0">
                <a:sym typeface="+mn-ea"/>
              </a:rPr>
              <a:t>KM</a:t>
            </a:r>
            <a:r>
              <a:rPr lang="zh-CN" altLang="en-US" dirty="0">
                <a:sym typeface="+mn-ea"/>
              </a:rPr>
              <a:t>算法</a:t>
            </a:r>
            <a:r>
              <a:rPr lang="en-US" altLang="zh-CN" dirty="0">
                <a:sym typeface="+mn-ea"/>
              </a:rPr>
              <a:t>——</a:t>
            </a:r>
            <a:r>
              <a:rPr lang="zh-CN" altLang="en-US" dirty="0"/>
              <a:t>该算法是求带权二分图的最大权匹配。点与点之间的边带有权值</a:t>
            </a:r>
            <a:r>
              <a:rPr lang="en-US" altLang="zh-CN" dirty="0" err="1"/>
              <a:t>w【i</a:t>
            </a:r>
            <a:r>
              <a:rPr lang="en-US" altLang="zh-CN" dirty="0"/>
              <a:t>】【j】</a:t>
            </a:r>
            <a:r>
              <a:rPr lang="zh-CN" altLang="en-US" dirty="0"/>
              <a:t>，对于</a:t>
            </a:r>
            <a:r>
              <a:rPr lang="en-US" altLang="zh-CN" dirty="0"/>
              <a:t>xi</a:t>
            </a:r>
            <a:r>
              <a:rPr lang="zh-CN" altLang="en-US" dirty="0"/>
              <a:t>点来说，它的顶标是所有相连边权值中最大的权值。我们可以把它理解为期望值。权值</a:t>
            </a:r>
            <a:r>
              <a:rPr lang="en-US" altLang="zh-CN" dirty="0"/>
              <a:t>w</a:t>
            </a:r>
            <a:r>
              <a:rPr lang="zh-CN" altLang="en-US" dirty="0"/>
              <a:t>可以理解为</a:t>
            </a:r>
            <a:r>
              <a:rPr lang="en-US" altLang="zh-CN" dirty="0"/>
              <a:t>x</a:t>
            </a:r>
            <a:r>
              <a:rPr lang="zh-CN" altLang="en-US" dirty="0"/>
              <a:t>选择</a:t>
            </a:r>
            <a:r>
              <a:rPr lang="en-US" altLang="zh-CN" dirty="0"/>
              <a:t>y</a:t>
            </a:r>
            <a:r>
              <a:rPr lang="zh-CN" altLang="en-US" dirty="0"/>
              <a:t>的期望值。</a:t>
            </a:r>
          </a:p>
        </p:txBody>
      </p:sp>
    </p:spTree>
    <p:extLst>
      <p:ext uri="{BB962C8B-B14F-4D97-AF65-F5344CB8AC3E}">
        <p14:creationId xmlns:p14="http://schemas.microsoft.com/office/powerpoint/2010/main" val="4194139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mc:AlternateContent xmlns:mc="http://schemas.openxmlformats.org/markup-compatibility/2006" xmlns:a14="http://schemas.microsoft.com/office/drawing/2010/main">
        <mc:Choice Requires="a14">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ym typeface="+mn-ea"/>
                  </a:rPr>
                  <a:t>KM</a:t>
                </a:r>
                <a:r>
                  <a:rPr lang="zh-CN" altLang="en-US" dirty="0">
                    <a:sym typeface="+mn-ea"/>
                  </a:rPr>
                  <a:t>算法根本上是遵从</a:t>
                </a:r>
                <a14:m>
                  <m:oMath xmlns:m="http://schemas.openxmlformats.org/officeDocument/2006/math">
                    <m:r>
                      <a:rPr lang="zh-CN" altLang="en-US" sz="1200" b="1" i="1" smtClean="0">
                        <a:solidFill>
                          <a:schemeClr val="accent2">
                            <a:lumMod val="75000"/>
                          </a:schemeClr>
                        </a:solidFill>
                        <a:latin typeface="Cambria Math" panose="02040503050406030204" pitchFamily="18" charset="0"/>
                      </a:rPr>
                      <m:t>𝑨</m:t>
                    </m:r>
                    <m:d>
                      <m:dPr>
                        <m:begChr m:val="["/>
                        <m:endChr m:val="]"/>
                        <m:ctrlPr>
                          <a:rPr lang="zh-CN" altLang="en-US" sz="1200" b="1" i="1">
                            <a:solidFill>
                              <a:schemeClr val="accent2">
                                <a:lumMod val="75000"/>
                              </a:schemeClr>
                            </a:solidFill>
                            <a:latin typeface="Cambria Math" panose="02040503050406030204" pitchFamily="18" charset="0"/>
                          </a:rPr>
                        </m:ctrlPr>
                      </m:dPr>
                      <m:e>
                        <m:r>
                          <a:rPr lang="zh-CN" altLang="en-US" sz="1200" b="1" i="1">
                            <a:solidFill>
                              <a:schemeClr val="accent2">
                                <a:lumMod val="75000"/>
                              </a:schemeClr>
                            </a:solidFill>
                            <a:latin typeface="Cambria Math" panose="02040503050406030204" pitchFamily="18" charset="0"/>
                          </a:rPr>
                          <m:t>ⅈ</m:t>
                        </m:r>
                      </m:e>
                    </m:d>
                  </m:oMath>
                </a14:m>
                <a:r>
                  <a:rPr lang="en-US" altLang="zh-CN" sz="1200" b="1" i="1" dirty="0">
                    <a:solidFill>
                      <a:schemeClr val="accent2">
                        <a:lumMod val="75000"/>
                      </a:schemeClr>
                    </a:solidFill>
                    <a:latin typeface="宋体" panose="02010600030101010101" pitchFamily="2" charset="-122"/>
                  </a:rPr>
                  <a:t>+</a:t>
                </a:r>
                <a:r>
                  <a:rPr lang="en-US" altLang="zh-CN" sz="1200" b="1" i="1" dirty="0">
                    <a:solidFill>
                      <a:schemeClr val="accent2">
                        <a:lumMod val="75000"/>
                      </a:schemeClr>
                    </a:solidFill>
                  </a:rPr>
                  <a:t>B</a:t>
                </a:r>
                <a14:m>
                  <m:oMath xmlns:m="http://schemas.openxmlformats.org/officeDocument/2006/math">
                    <m:d>
                      <m:dPr>
                        <m:begChr m:val="["/>
                        <m:endChr m:val="]"/>
                        <m:ctrlPr>
                          <a:rPr lang="zh-CN" altLang="en-US" sz="1200" b="1" i="1">
                            <a:solidFill>
                              <a:schemeClr val="accent2">
                                <a:lumMod val="75000"/>
                              </a:schemeClr>
                            </a:solidFill>
                            <a:latin typeface="Cambria Math" panose="02040503050406030204" pitchFamily="18" charset="0"/>
                          </a:rPr>
                        </m:ctrlPr>
                      </m:dPr>
                      <m:e>
                        <m:r>
                          <a:rPr lang="zh-CN" altLang="en-US" sz="1200" b="1" i="1">
                            <a:solidFill>
                              <a:schemeClr val="accent2">
                                <a:lumMod val="75000"/>
                              </a:schemeClr>
                            </a:solidFill>
                            <a:latin typeface="Cambria Math" panose="02040503050406030204" pitchFamily="18" charset="0"/>
                          </a:rPr>
                          <m:t>ⅈ</m:t>
                        </m:r>
                      </m:e>
                    </m:d>
                    <m:r>
                      <a:rPr lang="en-US" altLang="zh-CN" sz="1200" b="1" i="1" smtClean="0">
                        <a:solidFill>
                          <a:schemeClr val="accent2">
                            <a:lumMod val="75000"/>
                          </a:schemeClr>
                        </a:solidFill>
                        <a:latin typeface="Cambria Math" panose="02040503050406030204" pitchFamily="18" charset="0"/>
                      </a:rPr>
                      <m:t>≥</m:t>
                    </m:r>
                    <m:r>
                      <a:rPr lang="en-US" altLang="zh-CN" sz="1200" b="1" i="1" smtClean="0">
                        <a:solidFill>
                          <a:schemeClr val="accent2">
                            <a:lumMod val="75000"/>
                          </a:schemeClr>
                        </a:solidFill>
                        <a:latin typeface="Cambria Math" panose="02040503050406030204" pitchFamily="18" charset="0"/>
                      </a:rPr>
                      <m:t>𝒘</m:t>
                    </m:r>
                    <m:r>
                      <a:rPr lang="en-US" altLang="zh-CN" sz="1200" b="1" i="1" smtClean="0">
                        <a:solidFill>
                          <a:schemeClr val="accent2">
                            <a:lumMod val="75000"/>
                          </a:schemeClr>
                        </a:solidFill>
                        <a:latin typeface="Cambria Math" panose="02040503050406030204" pitchFamily="18" charset="0"/>
                      </a:rPr>
                      <m:t>[</m:t>
                    </m:r>
                    <m:r>
                      <a:rPr lang="en-US" altLang="zh-CN" sz="1200" b="1" i="1" smtClean="0">
                        <a:solidFill>
                          <a:schemeClr val="accent2">
                            <a:lumMod val="75000"/>
                          </a:schemeClr>
                        </a:solidFill>
                        <a:latin typeface="Cambria Math" panose="02040503050406030204" pitchFamily="18" charset="0"/>
                      </a:rPr>
                      <m:t>𝒊</m:t>
                    </m:r>
                    <m:r>
                      <a:rPr lang="en-US" altLang="zh-CN" sz="1200" b="1" i="1" smtClean="0">
                        <a:solidFill>
                          <a:schemeClr val="accent2">
                            <a:lumMod val="75000"/>
                          </a:schemeClr>
                        </a:solidFill>
                        <a:latin typeface="Cambria Math" panose="02040503050406030204" pitchFamily="18" charset="0"/>
                      </a:rPr>
                      <m:t>][</m:t>
                    </m:r>
                    <m:r>
                      <a:rPr lang="en-US" altLang="zh-CN" sz="1200" b="1" i="1" smtClean="0">
                        <a:solidFill>
                          <a:schemeClr val="accent2">
                            <a:lumMod val="75000"/>
                          </a:schemeClr>
                        </a:solidFill>
                        <a:latin typeface="Cambria Math" panose="02040503050406030204" pitchFamily="18" charset="0"/>
                      </a:rPr>
                      <m:t>𝒋</m:t>
                    </m:r>
                    <m:r>
                      <a:rPr lang="en-US" altLang="zh-CN" sz="1200" b="1" i="1" smtClean="0">
                        <a:solidFill>
                          <a:schemeClr val="accent2">
                            <a:lumMod val="75000"/>
                          </a:schemeClr>
                        </a:solidFill>
                        <a:latin typeface="Cambria Math" panose="02040503050406030204" pitchFamily="18" charset="0"/>
                      </a:rPr>
                      <m:t>]</m:t>
                    </m:r>
                  </m:oMath>
                </a14:m>
                <a:r>
                  <a:rPr lang="zh-CN" altLang="en-US" sz="1200" b="1" i="1" dirty="0">
                    <a:solidFill>
                      <a:schemeClr val="accent2">
                        <a:lumMod val="75000"/>
                      </a:schemeClr>
                    </a:solidFill>
                    <a:latin typeface="宋体" panose="02010600030101010101" pitchFamily="2" charset="-122"/>
                  </a:rPr>
                  <a:t>，</a:t>
                </a:r>
                <a:r>
                  <a:rPr lang="zh-CN" altLang="en-US" sz="1200" b="0" i="0" dirty="0">
                    <a:solidFill>
                      <a:schemeClr val="accent2">
                        <a:lumMod val="75000"/>
                      </a:schemeClr>
                    </a:solidFill>
                    <a:latin typeface="宋体" panose="02010600030101010101" pitchFamily="2" charset="-122"/>
                  </a:rPr>
                  <a:t>也就是顶标相加大于权值的原则。通过不断地回溯递归实现最大权值匹配。</a:t>
                </a:r>
              </a:p>
              <a:p>
                <a:r>
                  <a:rPr lang="zh-CN" altLang="en-US" dirty="0"/>
                  <a:t>，</a:t>
                </a:r>
              </a:p>
            </p:txBody>
          </p:sp>
        </mc:Choice>
        <mc:Fallback xmlns="">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ym typeface="+mn-ea"/>
                  </a:rPr>
                  <a:t>KM</a:t>
                </a:r>
                <a:r>
                  <a:rPr lang="zh-CN" altLang="en-US" dirty="0">
                    <a:sym typeface="+mn-ea"/>
                  </a:rPr>
                  <a:t>算法根本上是遵从</a:t>
                </a:r>
                <a:r>
                  <a:rPr lang="zh-CN" altLang="en-US" sz="1200" b="1" i="0">
                    <a:solidFill>
                      <a:schemeClr val="accent2">
                        <a:lumMod val="75000"/>
                      </a:schemeClr>
                    </a:solidFill>
                    <a:latin typeface="Cambria Math" panose="02040503050406030204" pitchFamily="18" charset="0"/>
                  </a:rPr>
                  <a:t>𝑨[ⅈ]</a:t>
                </a:r>
                <a:r>
                  <a:rPr lang="en-US" altLang="zh-CN" sz="1200" b="1" i="1" dirty="0">
                    <a:solidFill>
                      <a:schemeClr val="accent2">
                        <a:lumMod val="75000"/>
                      </a:schemeClr>
                    </a:solidFill>
                    <a:latin typeface="宋体" panose="02010600030101010101" pitchFamily="2" charset="-122"/>
                  </a:rPr>
                  <a:t>+</a:t>
                </a:r>
                <a:r>
                  <a:rPr lang="en-US" altLang="zh-CN" sz="1200" b="1" i="1" dirty="0">
                    <a:solidFill>
                      <a:schemeClr val="accent2">
                        <a:lumMod val="75000"/>
                      </a:schemeClr>
                    </a:solidFill>
                  </a:rPr>
                  <a:t>B</a:t>
                </a:r>
                <a:r>
                  <a:rPr lang="zh-CN" altLang="en-US" sz="1200" b="1" i="0">
                    <a:solidFill>
                      <a:schemeClr val="accent2">
                        <a:lumMod val="75000"/>
                      </a:schemeClr>
                    </a:solidFill>
                    <a:latin typeface="Cambria Math" panose="02040503050406030204" pitchFamily="18" charset="0"/>
                  </a:rPr>
                  <a:t>[ⅈ]</a:t>
                </a:r>
                <a:r>
                  <a:rPr lang="en-US" altLang="zh-CN" sz="1200" b="1" i="0">
                    <a:solidFill>
                      <a:schemeClr val="accent2">
                        <a:lumMod val="75000"/>
                      </a:schemeClr>
                    </a:solidFill>
                    <a:latin typeface="Cambria Math" panose="02040503050406030204" pitchFamily="18" charset="0"/>
                  </a:rPr>
                  <a:t>≥𝒘[𝒊][𝒋]</a:t>
                </a:r>
                <a:r>
                  <a:rPr lang="zh-CN" altLang="en-US" sz="1200" b="1" i="1" dirty="0">
                    <a:solidFill>
                      <a:schemeClr val="accent2">
                        <a:lumMod val="75000"/>
                      </a:schemeClr>
                    </a:solidFill>
                    <a:latin typeface="宋体" panose="02010600030101010101" pitchFamily="2" charset="-122"/>
                  </a:rPr>
                  <a:t>，</a:t>
                </a:r>
                <a:r>
                  <a:rPr lang="zh-CN" altLang="en-US" sz="1200" b="0" i="0" dirty="0">
                    <a:solidFill>
                      <a:schemeClr val="accent2">
                        <a:lumMod val="75000"/>
                      </a:schemeClr>
                    </a:solidFill>
                    <a:latin typeface="宋体" panose="02010600030101010101" pitchFamily="2" charset="-122"/>
                  </a:rPr>
                  <a:t>也就是顶标相加大于权值的原则。通过不断地回溯递归实现最大权值匹配。</a:t>
                </a:r>
              </a:p>
              <a:p>
                <a:r>
                  <a:rPr lang="zh-CN" altLang="en-US" dirty="0"/>
                  <a:t>，</a:t>
                </a:r>
              </a:p>
            </p:txBody>
          </p:sp>
        </mc:Fallback>
      </mc:AlternateContent>
    </p:spTree>
    <p:extLst>
      <p:ext uri="{BB962C8B-B14F-4D97-AF65-F5344CB8AC3E}">
        <p14:creationId xmlns:p14="http://schemas.microsoft.com/office/powerpoint/2010/main" val="11796247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 name="图片 2"/>
          <p:cNvPicPr>
            <a:picLocks noChangeAspect="1"/>
          </p:cNvPicPr>
          <p:nvPr userDrawn="1"/>
        </p:nvPicPr>
        <p:blipFill>
          <a:blip r:embed="rId2">
            <a:extLst>
              <a:ext uri="{28A0092B-C50C-407E-A947-70E740481C1C}">
                <a14:useLocalDpi xmlns:a14="http://schemas.microsoft.com/office/drawing/2010/main" val="0"/>
              </a:ext>
            </a:extLst>
          </a:blip>
          <a:srcRect r="6975"/>
          <a:stretch>
            <a:fillRect/>
          </a:stretch>
        </p:blipFill>
        <p:spPr bwMode="auto">
          <a:xfrm>
            <a:off x="5224463" y="0"/>
            <a:ext cx="69675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4630AA0F-A96A-42DA-A967-15245D457F70}" type="datetimeFigureOut">
              <a:rPr lang="zh-CN" altLang="en-US"/>
              <a:t>2019/4/20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C9E257EF-7FEF-446A-9987-9FAE1E32C843}" type="slidenum">
              <a:rPr lang="zh-CN" altLang="en-US"/>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4BBE3FCE-F06D-408A-AADB-132AD0D72A16}" type="datetimeFigureOut">
              <a:rPr lang="zh-CN" altLang="en-US"/>
              <a:t>2019/4/20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EA8E9581-CE5C-4007-BE75-7341BE707C40}" type="slidenum">
              <a:rPr lang="zh-CN" altLang="en-US"/>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5B42548B-B764-4449-B2EE-349EA8016064}" type="datetimeFigureOut">
              <a:rPr lang="zh-CN" altLang="en-US"/>
              <a:t>2019/4/20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373809AE-8C92-42C2-9948-1E0C5871B1E1}" type="slidenum">
              <a:rPr lang="zh-CN" altLang="en-US"/>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EDDD4AE5-9EB6-4BB0-8895-7E2DDD23030B}" type="datetimeFigureOut">
              <a:rPr lang="zh-CN" altLang="en-US"/>
              <a:t>2019/4/20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3D480E70-42BE-460C-8003-D4049196BA73}" type="slidenum">
              <a:rPr lang="zh-CN" altLang="en-US"/>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4DF7AC60-7094-4603-9CAA-9F2DA250F78C}" type="datetimeFigureOut">
              <a:rPr lang="zh-CN" altLang="en-US"/>
              <a:t>2019/4/20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3E71E5C5-8162-48F0-9615-EAD057C43718}" type="slidenum">
              <a:rPr lang="zh-CN" altLang="en-US"/>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DD69B74A-FB97-4C46-9692-9C978C33180C}" type="datetimeFigureOut">
              <a:rPr lang="zh-CN" altLang="en-US"/>
              <a:t>2019/4/20</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018D8C4A-C7F0-4CE1-9C8F-3CCEA013550A}" type="slidenum">
              <a:rPr lang="zh-CN" altLang="en-US"/>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65B3BCC8-BBFA-49E4-A91D-C6675482A6AE}" type="datetimeFigureOut">
              <a:rPr lang="zh-CN" altLang="en-US"/>
              <a:t>2019/4/20</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33C9D37C-1BEB-4A39-A355-03BD15828D78}" type="slidenum">
              <a:rPr lang="zh-CN" altLang="en-US"/>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F3DFFE9C-6BEC-459E-8410-2929D948062D}" type="datetimeFigureOut">
              <a:rPr lang="zh-CN" altLang="en-US"/>
              <a:t>2019/4/20</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E39707DE-C533-4E96-B74E-416B9E280052}" type="slidenum">
              <a:rPr lang="zh-CN" altLang="en-US"/>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25D9BD3B-FFD1-468D-A32B-D7CAAC34E4EC}" type="datetimeFigureOut">
              <a:rPr lang="zh-CN" altLang="en-US"/>
              <a:t>2019/4/20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D4B1B1E5-142A-45C6-8DF8-1172EE2F2604}" type="slidenum">
              <a:rPr lang="zh-CN" altLang="en-US"/>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50D82727-4B3D-4367-9A31-5C8ECE31FC1E}" type="datetimeFigureOut">
              <a:rPr lang="zh-CN" altLang="en-US"/>
              <a:t>2019/4/20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C21496D6-1A3F-4E57-8701-1D9B7C76B016}" type="slidenum">
              <a:rPr lang="zh-CN" altLang="en-US"/>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图片 6"/>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a:spLocks noChangeArrowheads="1"/>
          </p:cNvSpPr>
          <p:nvPr/>
        </p:nvSpPr>
        <p:spPr bwMode="auto">
          <a:xfrm>
            <a:off x="197211" y="4463613"/>
            <a:ext cx="52276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dirty="0">
                <a:solidFill>
                  <a:srgbClr val="1570C1"/>
                </a:solidFill>
                <a:latin typeface="+mn-ea"/>
                <a:ea typeface="+mn-ea"/>
              </a:rPr>
              <a:t>西北工业大学</a:t>
            </a:r>
            <a:endParaRPr lang="en-US" altLang="zh-CN" sz="2400" dirty="0">
              <a:solidFill>
                <a:srgbClr val="1570C1"/>
              </a:solidFill>
              <a:latin typeface="+mn-ea"/>
              <a:ea typeface="+mn-ea"/>
            </a:endParaRPr>
          </a:p>
          <a:p>
            <a:pPr algn="ctr" eaLnBrk="1" hangingPunct="1"/>
            <a:r>
              <a:rPr lang="en-US" altLang="zh-CN" sz="2400" dirty="0">
                <a:solidFill>
                  <a:srgbClr val="1570C1"/>
                </a:solidFill>
                <a:latin typeface="+mn-ea"/>
                <a:ea typeface="+mn-ea"/>
              </a:rPr>
              <a:t>NPU3D——</a:t>
            </a:r>
            <a:r>
              <a:rPr lang="zh-CN" altLang="en-US" sz="2400" dirty="0">
                <a:solidFill>
                  <a:srgbClr val="1570C1"/>
                </a:solidFill>
                <a:latin typeface="+mn-ea"/>
                <a:ea typeface="+mn-ea"/>
              </a:rPr>
              <a:t>翱翔队</a:t>
            </a:r>
          </a:p>
        </p:txBody>
      </p:sp>
      <p:sp>
        <p:nvSpPr>
          <p:cNvPr id="6" name="文本框 5"/>
          <p:cNvSpPr txBox="1">
            <a:spLocks noChangeArrowheads="1"/>
          </p:cNvSpPr>
          <p:nvPr/>
        </p:nvSpPr>
        <p:spPr bwMode="auto">
          <a:xfrm>
            <a:off x="138016" y="1985594"/>
            <a:ext cx="5347299" cy="2122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dirty="0">
                <a:solidFill>
                  <a:srgbClr val="1570C1"/>
                </a:solidFill>
                <a:latin typeface="+mn-ea"/>
                <a:ea typeface="+mn-ea"/>
              </a:rPr>
              <a:t>RoboCup3D</a:t>
            </a:r>
            <a:r>
              <a:rPr lang="zh-CN" altLang="en-US" sz="4400" dirty="0">
                <a:solidFill>
                  <a:srgbClr val="1570C1"/>
                </a:solidFill>
                <a:latin typeface="+mn-ea"/>
                <a:ea typeface="+mn-ea"/>
              </a:rPr>
              <a:t>仿真</a:t>
            </a:r>
            <a:endParaRPr lang="en-US" altLang="zh-CN" sz="4400" dirty="0">
              <a:solidFill>
                <a:srgbClr val="1570C1"/>
              </a:solidFill>
              <a:latin typeface="+mn-ea"/>
              <a:ea typeface="+mn-ea"/>
            </a:endParaRPr>
          </a:p>
          <a:p>
            <a:pPr algn="ctr" eaLnBrk="1" hangingPunct="1"/>
            <a:r>
              <a:rPr lang="zh-CN" altLang="en-US" sz="4400" dirty="0">
                <a:solidFill>
                  <a:srgbClr val="1570C1"/>
                </a:solidFill>
                <a:latin typeface="+mn-ea"/>
                <a:ea typeface="+mn-ea"/>
              </a:rPr>
              <a:t>足球机器人</a:t>
            </a:r>
          </a:p>
          <a:p>
            <a:pPr algn="ctr" eaLnBrk="1" hangingPunct="1"/>
            <a:r>
              <a:rPr lang="zh-CN" altLang="en-US" sz="4400" dirty="0">
                <a:solidFill>
                  <a:srgbClr val="1570C1"/>
                </a:solidFill>
                <a:latin typeface="+mn-ea"/>
                <a:ea typeface="+mn-ea"/>
              </a:rPr>
              <a:t>技术介绍与研究</a:t>
            </a:r>
          </a:p>
        </p:txBody>
      </p:sp>
      <p:pic>
        <p:nvPicPr>
          <p:cNvPr id="2" name="图片 1"/>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7148" t="2650" r="4080" b="1"/>
          <a:stretch>
            <a:fillRect/>
          </a:stretch>
        </p:blipFill>
        <p:spPr>
          <a:xfrm>
            <a:off x="349900" y="248940"/>
            <a:ext cx="1313349" cy="13144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4"/>
          <p:cNvGrpSpPr/>
          <p:nvPr/>
        </p:nvGrpSpPr>
        <p:grpSpPr bwMode="auto">
          <a:xfrm flipV="1">
            <a:off x="-17145" y="5829300"/>
            <a:ext cx="1028700" cy="1028700"/>
            <a:chOff x="0" y="0"/>
            <a:chExt cx="3600450" cy="3600450"/>
          </a:xfrm>
        </p:grpSpPr>
        <p:sp>
          <p:nvSpPr>
            <p:cNvPr id="6" name="直角三角形 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直角三角形 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 name="组合 3"/>
          <p:cNvGrpSpPr/>
          <p:nvPr/>
        </p:nvGrpSpPr>
        <p:grpSpPr bwMode="auto">
          <a:xfrm flipH="1">
            <a:off x="11182350" y="0"/>
            <a:ext cx="1009650"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直角三角形 8"/>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cxnSp>
        <p:nvCxnSpPr>
          <p:cNvPr id="10" name="直接连接符 9"/>
          <p:cNvCxnSpPr/>
          <p:nvPr/>
        </p:nvCxnSpPr>
        <p:spPr>
          <a:xfrm>
            <a:off x="-364102" y="1083945"/>
            <a:ext cx="9687172" cy="0"/>
          </a:xfrm>
          <a:prstGeom prst="line">
            <a:avLst/>
          </a:prstGeom>
          <a:ln w="25400">
            <a:solidFill>
              <a:srgbClr val="95A5A6"/>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456565" y="241300"/>
            <a:ext cx="8046085" cy="768350"/>
          </a:xfrm>
          <a:prstGeom prst="rect">
            <a:avLst/>
          </a:prstGeom>
          <a:noFill/>
        </p:spPr>
        <p:txBody>
          <a:bodyPr wrap="square" rtlCol="0">
            <a:spAutoFit/>
          </a:bodyPr>
          <a:lstStyle/>
          <a:p>
            <a:r>
              <a:rPr lang="zh-CN" altLang="en-US" sz="4400" dirty="0">
                <a:solidFill>
                  <a:srgbClr val="1570C1"/>
                </a:solidFill>
                <a:latin typeface="+mn-ea"/>
                <a:ea typeface="+mn-ea"/>
                <a:sym typeface="+mn-ea"/>
              </a:rPr>
              <a:t>基于</a:t>
            </a:r>
            <a:r>
              <a:rPr lang="en-US" altLang="zh-CN" sz="4400" dirty="0">
                <a:solidFill>
                  <a:srgbClr val="1570C1"/>
                </a:solidFill>
                <a:latin typeface="+mn-ea"/>
                <a:ea typeface="+mn-ea"/>
                <a:sym typeface="+mn-ea"/>
              </a:rPr>
              <a:t>KM</a:t>
            </a:r>
            <a:r>
              <a:rPr lang="zh-CN" altLang="en-US" sz="4400" dirty="0">
                <a:solidFill>
                  <a:srgbClr val="1570C1"/>
                </a:solidFill>
                <a:latin typeface="+mn-ea"/>
                <a:ea typeface="+mn-ea"/>
                <a:sym typeface="+mn-ea"/>
              </a:rPr>
              <a:t>算法的动态角色分配</a:t>
            </a:r>
            <a:endParaRPr lang="zh-CN" altLang="en-US" sz="4400" dirty="0"/>
          </a:p>
        </p:txBody>
      </p:sp>
      <p:sp>
        <p:nvSpPr>
          <p:cNvPr id="2" name="文本框 1">
            <a:extLst>
              <a:ext uri="{FF2B5EF4-FFF2-40B4-BE49-F238E27FC236}">
                <a16:creationId xmlns:a16="http://schemas.microsoft.com/office/drawing/2014/main" id="{6CC76987-2A7D-445E-8681-954F62876823}"/>
              </a:ext>
            </a:extLst>
          </p:cNvPr>
          <p:cNvSpPr txBox="1"/>
          <p:nvPr/>
        </p:nvSpPr>
        <p:spPr>
          <a:xfrm>
            <a:off x="832169" y="1228818"/>
            <a:ext cx="1620957" cy="523220"/>
          </a:xfrm>
          <a:prstGeom prst="rect">
            <a:avLst/>
          </a:prstGeom>
          <a:noFill/>
        </p:spPr>
        <p:txBody>
          <a:bodyPr wrap="none" rtlCol="0">
            <a:spAutoFit/>
          </a:bodyPr>
          <a:lstStyle/>
          <a:p>
            <a:r>
              <a:rPr lang="zh-CN" altLang="en-US" sz="2800" dirty="0">
                <a:solidFill>
                  <a:schemeClr val="accent6">
                    <a:lumMod val="50000"/>
                  </a:schemeClr>
                </a:solidFill>
                <a:latin typeface="宋体" panose="02010600030101010101" pitchFamily="2" charset="-122"/>
              </a:rPr>
              <a:t>应用</a:t>
            </a:r>
            <a:r>
              <a:rPr lang="en-US" altLang="zh-CN" sz="2800" dirty="0">
                <a:solidFill>
                  <a:schemeClr val="accent6">
                    <a:lumMod val="50000"/>
                  </a:schemeClr>
                </a:solidFill>
                <a:latin typeface="宋体" panose="02010600030101010101" pitchFamily="2" charset="-122"/>
              </a:rPr>
              <a:t>——</a:t>
            </a:r>
            <a:endParaRPr lang="zh-CN" altLang="en-US" sz="2800" dirty="0">
              <a:solidFill>
                <a:schemeClr val="accent6">
                  <a:lumMod val="50000"/>
                </a:schemeClr>
              </a:solidFill>
              <a:latin typeface="宋体" panose="02010600030101010101" pitchFamily="2" charset="-122"/>
            </a:endParaRPr>
          </a:p>
        </p:txBody>
      </p:sp>
      <p:sp>
        <p:nvSpPr>
          <p:cNvPr id="12" name="矩形: 圆角 11">
            <a:extLst>
              <a:ext uri="{FF2B5EF4-FFF2-40B4-BE49-F238E27FC236}">
                <a16:creationId xmlns:a16="http://schemas.microsoft.com/office/drawing/2014/main" id="{0C4DF1AE-B41C-436A-B4B3-BA80D686CA93}"/>
              </a:ext>
            </a:extLst>
          </p:cNvPr>
          <p:cNvSpPr/>
          <p:nvPr/>
        </p:nvSpPr>
        <p:spPr>
          <a:xfrm>
            <a:off x="2571224" y="2055157"/>
            <a:ext cx="2378429" cy="13788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设计更细节的角色策略函数</a:t>
            </a:r>
            <a:endParaRPr lang="en-US" altLang="zh-CN" sz="2000" dirty="0"/>
          </a:p>
          <a:p>
            <a:pPr algn="ctr"/>
            <a:r>
              <a:rPr lang="zh-CN" altLang="en-US" sz="2000" dirty="0"/>
              <a:t>（共</a:t>
            </a:r>
            <a:r>
              <a:rPr lang="en-US" altLang="zh-CN" sz="2000" dirty="0"/>
              <a:t>10</a:t>
            </a:r>
            <a:r>
              <a:rPr lang="zh-CN" altLang="en-US" sz="2000" dirty="0"/>
              <a:t>个）</a:t>
            </a:r>
          </a:p>
        </p:txBody>
      </p:sp>
      <p:sp>
        <p:nvSpPr>
          <p:cNvPr id="13" name="矩形: 圆角 12">
            <a:extLst>
              <a:ext uri="{FF2B5EF4-FFF2-40B4-BE49-F238E27FC236}">
                <a16:creationId xmlns:a16="http://schemas.microsoft.com/office/drawing/2014/main" id="{9BD04FAE-8B15-4D0D-BA12-3808E3F6CBE9}"/>
              </a:ext>
            </a:extLst>
          </p:cNvPr>
          <p:cNvSpPr/>
          <p:nvPr/>
        </p:nvSpPr>
        <p:spPr>
          <a:xfrm>
            <a:off x="2553630" y="4455457"/>
            <a:ext cx="2378428" cy="13688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设定代价函数与期望函数，代价越高期望越低</a:t>
            </a:r>
          </a:p>
        </p:txBody>
      </p:sp>
      <p:sp>
        <p:nvSpPr>
          <p:cNvPr id="27" name="矩形: 圆角 26">
            <a:extLst>
              <a:ext uri="{FF2B5EF4-FFF2-40B4-BE49-F238E27FC236}">
                <a16:creationId xmlns:a16="http://schemas.microsoft.com/office/drawing/2014/main" id="{BFBC742D-AC07-4E5F-8A88-64B6AA7E938B}"/>
              </a:ext>
            </a:extLst>
          </p:cNvPr>
          <p:cNvSpPr/>
          <p:nvPr/>
        </p:nvSpPr>
        <p:spPr>
          <a:xfrm>
            <a:off x="6865434" y="4460488"/>
            <a:ext cx="2378430" cy="13688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计算每个球员的期望值</a:t>
            </a:r>
          </a:p>
        </p:txBody>
      </p:sp>
      <p:sp>
        <p:nvSpPr>
          <p:cNvPr id="28" name="矩形: 圆角 27">
            <a:extLst>
              <a:ext uri="{FF2B5EF4-FFF2-40B4-BE49-F238E27FC236}">
                <a16:creationId xmlns:a16="http://schemas.microsoft.com/office/drawing/2014/main" id="{66C43855-FB1E-467D-93E7-3D9F386F4DF7}"/>
              </a:ext>
            </a:extLst>
          </p:cNvPr>
          <p:cNvSpPr/>
          <p:nvPr/>
        </p:nvSpPr>
        <p:spPr>
          <a:xfrm>
            <a:off x="6865434" y="2080264"/>
            <a:ext cx="2378429" cy="13788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KM</a:t>
            </a:r>
            <a:r>
              <a:rPr lang="zh-CN" altLang="en-US" sz="2000" dirty="0"/>
              <a:t>算法最大权值匹配</a:t>
            </a:r>
          </a:p>
        </p:txBody>
      </p:sp>
      <p:sp>
        <p:nvSpPr>
          <p:cNvPr id="14" name="箭头: 下 13">
            <a:extLst>
              <a:ext uri="{FF2B5EF4-FFF2-40B4-BE49-F238E27FC236}">
                <a16:creationId xmlns:a16="http://schemas.microsoft.com/office/drawing/2014/main" id="{6297BE30-355A-4CFB-8B38-1B57A54817BC}"/>
              </a:ext>
            </a:extLst>
          </p:cNvPr>
          <p:cNvSpPr/>
          <p:nvPr/>
        </p:nvSpPr>
        <p:spPr>
          <a:xfrm>
            <a:off x="3691054" y="3584572"/>
            <a:ext cx="156117" cy="7248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箭头: 下 29">
            <a:extLst>
              <a:ext uri="{FF2B5EF4-FFF2-40B4-BE49-F238E27FC236}">
                <a16:creationId xmlns:a16="http://schemas.microsoft.com/office/drawing/2014/main" id="{070764AC-F7D3-4D87-8915-C8B4A3E2FEBC}"/>
              </a:ext>
            </a:extLst>
          </p:cNvPr>
          <p:cNvSpPr/>
          <p:nvPr/>
        </p:nvSpPr>
        <p:spPr>
          <a:xfrm rot="16200000">
            <a:off x="5889704" y="4777447"/>
            <a:ext cx="156117" cy="7248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下 42">
            <a:extLst>
              <a:ext uri="{FF2B5EF4-FFF2-40B4-BE49-F238E27FC236}">
                <a16:creationId xmlns:a16="http://schemas.microsoft.com/office/drawing/2014/main" id="{EA0BDB6F-F47E-49AE-9C59-07589F2CF50E}"/>
              </a:ext>
            </a:extLst>
          </p:cNvPr>
          <p:cNvSpPr/>
          <p:nvPr/>
        </p:nvSpPr>
        <p:spPr>
          <a:xfrm rot="10800000">
            <a:off x="8054648" y="3597398"/>
            <a:ext cx="156117" cy="7248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27" grpId="0" animBg="1"/>
      <p:bldP spid="28" grpId="0" animBg="1"/>
      <p:bldP spid="14" grpId="0" animBg="1"/>
      <p:bldP spid="30" grpId="0" animBg="1"/>
      <p:bldP spid="4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4"/>
          <p:cNvGrpSpPr/>
          <p:nvPr/>
        </p:nvGrpSpPr>
        <p:grpSpPr bwMode="auto">
          <a:xfrm flipV="1">
            <a:off x="-17145" y="5829300"/>
            <a:ext cx="1028700" cy="1028700"/>
            <a:chOff x="0" y="0"/>
            <a:chExt cx="3600450" cy="3600450"/>
          </a:xfrm>
        </p:grpSpPr>
        <p:sp>
          <p:nvSpPr>
            <p:cNvPr id="6" name="直角三角形 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直角三角形 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 name="组合 3"/>
          <p:cNvGrpSpPr/>
          <p:nvPr/>
        </p:nvGrpSpPr>
        <p:grpSpPr bwMode="auto">
          <a:xfrm flipH="1">
            <a:off x="11182350" y="0"/>
            <a:ext cx="1009650"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直角三角形 8"/>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cxnSp>
        <p:nvCxnSpPr>
          <p:cNvPr id="10" name="直接连接符 9"/>
          <p:cNvCxnSpPr/>
          <p:nvPr/>
        </p:nvCxnSpPr>
        <p:spPr>
          <a:xfrm>
            <a:off x="-364102" y="1083945"/>
            <a:ext cx="9687172" cy="0"/>
          </a:xfrm>
          <a:prstGeom prst="line">
            <a:avLst/>
          </a:prstGeom>
          <a:ln w="25400">
            <a:solidFill>
              <a:srgbClr val="95A5A6"/>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456565" y="241300"/>
            <a:ext cx="8046085" cy="768350"/>
          </a:xfrm>
          <a:prstGeom prst="rect">
            <a:avLst/>
          </a:prstGeom>
          <a:noFill/>
        </p:spPr>
        <p:txBody>
          <a:bodyPr wrap="square" rtlCol="0">
            <a:spAutoFit/>
          </a:bodyPr>
          <a:lstStyle/>
          <a:p>
            <a:r>
              <a:rPr lang="zh-CN" altLang="en-US" sz="4400" dirty="0">
                <a:solidFill>
                  <a:srgbClr val="1570C1"/>
                </a:solidFill>
                <a:latin typeface="+mn-ea"/>
                <a:ea typeface="+mn-ea"/>
                <a:sym typeface="+mn-ea"/>
              </a:rPr>
              <a:t>基于</a:t>
            </a:r>
            <a:r>
              <a:rPr lang="en-US" altLang="zh-CN" sz="4400" dirty="0">
                <a:solidFill>
                  <a:srgbClr val="1570C1"/>
                </a:solidFill>
                <a:latin typeface="+mn-ea"/>
                <a:ea typeface="+mn-ea"/>
                <a:sym typeface="+mn-ea"/>
              </a:rPr>
              <a:t>KM</a:t>
            </a:r>
            <a:r>
              <a:rPr lang="zh-CN" altLang="en-US" sz="4400" dirty="0">
                <a:solidFill>
                  <a:srgbClr val="1570C1"/>
                </a:solidFill>
                <a:latin typeface="+mn-ea"/>
                <a:ea typeface="+mn-ea"/>
                <a:sym typeface="+mn-ea"/>
              </a:rPr>
              <a:t>算法的动态角色分配</a:t>
            </a:r>
            <a:endParaRPr lang="zh-CN" altLang="en-US" sz="4400" dirty="0"/>
          </a:p>
        </p:txBody>
      </p:sp>
      <p:sp>
        <p:nvSpPr>
          <p:cNvPr id="2" name="文本框 1">
            <a:extLst>
              <a:ext uri="{FF2B5EF4-FFF2-40B4-BE49-F238E27FC236}">
                <a16:creationId xmlns:a16="http://schemas.microsoft.com/office/drawing/2014/main" id="{6CC76987-2A7D-445E-8681-954F62876823}"/>
              </a:ext>
            </a:extLst>
          </p:cNvPr>
          <p:cNvSpPr txBox="1"/>
          <p:nvPr/>
        </p:nvSpPr>
        <p:spPr>
          <a:xfrm>
            <a:off x="832169" y="1228818"/>
            <a:ext cx="8084264" cy="523220"/>
          </a:xfrm>
          <a:prstGeom prst="rect">
            <a:avLst/>
          </a:prstGeom>
          <a:noFill/>
        </p:spPr>
        <p:txBody>
          <a:bodyPr wrap="none" rtlCol="0">
            <a:spAutoFit/>
          </a:bodyPr>
          <a:lstStyle/>
          <a:p>
            <a:r>
              <a:rPr lang="zh-CN" altLang="en-US" sz="2800" dirty="0">
                <a:solidFill>
                  <a:schemeClr val="accent6">
                    <a:lumMod val="50000"/>
                  </a:schemeClr>
                </a:solidFill>
                <a:latin typeface="宋体" panose="02010600030101010101" pitchFamily="2" charset="-122"/>
              </a:rPr>
              <a:t>具体实现</a:t>
            </a:r>
            <a:r>
              <a:rPr lang="en-US" altLang="zh-CN" sz="2800" dirty="0">
                <a:solidFill>
                  <a:schemeClr val="accent6">
                    <a:lumMod val="50000"/>
                  </a:schemeClr>
                </a:solidFill>
                <a:latin typeface="宋体" panose="02010600030101010101" pitchFamily="2" charset="-122"/>
              </a:rPr>
              <a:t>——</a:t>
            </a:r>
            <a:r>
              <a:rPr lang="zh-CN" altLang="en-US" sz="2800" dirty="0">
                <a:solidFill>
                  <a:schemeClr val="accent6">
                    <a:lumMod val="50000"/>
                  </a:schemeClr>
                </a:solidFill>
                <a:latin typeface="宋体" panose="02010600030101010101" pitchFamily="2" charset="-122"/>
              </a:rPr>
              <a:t>以简单的进攻踢球角色策略函数为例</a:t>
            </a:r>
          </a:p>
        </p:txBody>
      </p:sp>
      <p:grpSp>
        <p:nvGrpSpPr>
          <p:cNvPr id="19" name="组合 18">
            <a:extLst>
              <a:ext uri="{FF2B5EF4-FFF2-40B4-BE49-F238E27FC236}">
                <a16:creationId xmlns:a16="http://schemas.microsoft.com/office/drawing/2014/main" id="{F84C5AAA-DC15-4C4E-9011-48314C349EE9}"/>
              </a:ext>
            </a:extLst>
          </p:cNvPr>
          <p:cNvGrpSpPr/>
          <p:nvPr/>
        </p:nvGrpSpPr>
        <p:grpSpPr>
          <a:xfrm>
            <a:off x="607041" y="2134712"/>
            <a:ext cx="4004684" cy="1103971"/>
            <a:chOff x="607041" y="2134712"/>
            <a:chExt cx="4004684" cy="1103971"/>
          </a:xfrm>
        </p:grpSpPr>
        <p:sp>
          <p:nvSpPr>
            <p:cNvPr id="16" name="泪滴形 15">
              <a:extLst>
                <a:ext uri="{FF2B5EF4-FFF2-40B4-BE49-F238E27FC236}">
                  <a16:creationId xmlns:a16="http://schemas.microsoft.com/office/drawing/2014/main" id="{E65447AC-E505-4773-BC1E-18E4A8D7010B}"/>
                </a:ext>
              </a:extLst>
            </p:cNvPr>
            <p:cNvSpPr/>
            <p:nvPr/>
          </p:nvSpPr>
          <p:spPr>
            <a:xfrm>
              <a:off x="607041" y="2134712"/>
              <a:ext cx="1154852" cy="1103971"/>
            </a:xfrm>
            <a:prstGeom prst="teardrop">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solidFill>
                    <a:schemeClr val="accent5">
                      <a:lumMod val="50000"/>
                    </a:schemeClr>
                  </a:solidFill>
                  <a:latin typeface="宋体" panose="02010600030101010101" pitchFamily="2" charset="-122"/>
                  <a:ea typeface="宋体" panose="02010600030101010101" pitchFamily="2" charset="-122"/>
                </a:rPr>
                <a:t>角色策略函数</a:t>
              </a:r>
            </a:p>
          </p:txBody>
        </p:sp>
        <p:sp>
          <p:nvSpPr>
            <p:cNvPr id="17" name="文本框 16">
              <a:extLst>
                <a:ext uri="{FF2B5EF4-FFF2-40B4-BE49-F238E27FC236}">
                  <a16:creationId xmlns:a16="http://schemas.microsoft.com/office/drawing/2014/main" id="{C5FA7692-2F80-4783-89B1-62EF1F9F676A}"/>
                </a:ext>
              </a:extLst>
            </p:cNvPr>
            <p:cNvSpPr txBox="1"/>
            <p:nvPr/>
          </p:nvSpPr>
          <p:spPr>
            <a:xfrm>
              <a:off x="1862254" y="2371677"/>
              <a:ext cx="2749471" cy="400110"/>
            </a:xfrm>
            <a:prstGeom prst="rect">
              <a:avLst/>
            </a:prstGeom>
            <a:noFill/>
          </p:spPr>
          <p:txBody>
            <a:bodyPr wrap="none" rtlCol="0">
              <a:spAutoFit/>
            </a:bodyPr>
            <a:lstStyle/>
            <a:p>
              <a:r>
                <a:rPr lang="zh-CN" altLang="en-US" sz="2000" dirty="0">
                  <a:solidFill>
                    <a:schemeClr val="bg2">
                      <a:lumMod val="25000"/>
                    </a:schemeClr>
                  </a:solidFill>
                  <a:latin typeface="宋体" panose="02010600030101010101" pitchFamily="2" charset="-122"/>
                </a:rPr>
                <a:t>该球员朝特定方向踢球</a:t>
              </a:r>
            </a:p>
          </p:txBody>
        </p:sp>
      </p:grpSp>
      <p:grpSp>
        <p:nvGrpSpPr>
          <p:cNvPr id="18" name="组合 17">
            <a:extLst>
              <a:ext uri="{FF2B5EF4-FFF2-40B4-BE49-F238E27FC236}">
                <a16:creationId xmlns:a16="http://schemas.microsoft.com/office/drawing/2014/main" id="{7615C7F0-83C0-4F63-8959-C834804661F7}"/>
              </a:ext>
            </a:extLst>
          </p:cNvPr>
          <p:cNvGrpSpPr/>
          <p:nvPr/>
        </p:nvGrpSpPr>
        <p:grpSpPr>
          <a:xfrm>
            <a:off x="607041" y="3429000"/>
            <a:ext cx="2209320" cy="1103971"/>
            <a:chOff x="607041" y="3446335"/>
            <a:chExt cx="2209320" cy="1103971"/>
          </a:xfrm>
        </p:grpSpPr>
        <p:sp>
          <p:nvSpPr>
            <p:cNvPr id="22" name="泪滴形 21">
              <a:extLst>
                <a:ext uri="{FF2B5EF4-FFF2-40B4-BE49-F238E27FC236}">
                  <a16:creationId xmlns:a16="http://schemas.microsoft.com/office/drawing/2014/main" id="{0172062B-1BA7-4455-9A7D-6B65D8889D5E}"/>
                </a:ext>
              </a:extLst>
            </p:cNvPr>
            <p:cNvSpPr/>
            <p:nvPr/>
          </p:nvSpPr>
          <p:spPr>
            <a:xfrm>
              <a:off x="607041" y="3446335"/>
              <a:ext cx="1154852" cy="1103971"/>
            </a:xfrm>
            <a:prstGeom prst="teardrop">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solidFill>
                    <a:schemeClr val="accent5">
                      <a:lumMod val="50000"/>
                    </a:schemeClr>
                  </a:solidFill>
                  <a:latin typeface="宋体" panose="02010600030101010101" pitchFamily="2" charset="-122"/>
                  <a:ea typeface="宋体" panose="02010600030101010101" pitchFamily="2" charset="-122"/>
                </a:rPr>
                <a:t>球员匹配范围</a:t>
              </a:r>
            </a:p>
          </p:txBody>
        </p:sp>
        <p:sp>
          <p:nvSpPr>
            <p:cNvPr id="24" name="文本框 23">
              <a:extLst>
                <a:ext uri="{FF2B5EF4-FFF2-40B4-BE49-F238E27FC236}">
                  <a16:creationId xmlns:a16="http://schemas.microsoft.com/office/drawing/2014/main" id="{76FA8305-8566-4FBD-A649-EB2818145F0B}"/>
                </a:ext>
              </a:extLst>
            </p:cNvPr>
            <p:cNvSpPr txBox="1"/>
            <p:nvPr/>
          </p:nvSpPr>
          <p:spPr>
            <a:xfrm>
              <a:off x="1862254" y="3798266"/>
              <a:ext cx="954107" cy="400110"/>
            </a:xfrm>
            <a:prstGeom prst="rect">
              <a:avLst/>
            </a:prstGeom>
            <a:noFill/>
          </p:spPr>
          <p:txBody>
            <a:bodyPr wrap="none" rtlCol="0">
              <a:spAutoFit/>
            </a:bodyPr>
            <a:lstStyle/>
            <a:p>
              <a:r>
                <a:rPr lang="en-US" altLang="zh-CN" sz="2000" dirty="0">
                  <a:solidFill>
                    <a:schemeClr val="bg2">
                      <a:lumMod val="25000"/>
                    </a:schemeClr>
                  </a:solidFill>
                  <a:latin typeface="宋体" panose="02010600030101010101" pitchFamily="2" charset="-122"/>
                </a:rPr>
                <a:t>2-11</a:t>
              </a:r>
              <a:r>
                <a:rPr lang="zh-CN" altLang="en-US" sz="2000" dirty="0">
                  <a:solidFill>
                    <a:schemeClr val="bg2">
                      <a:lumMod val="25000"/>
                    </a:schemeClr>
                  </a:solidFill>
                  <a:latin typeface="宋体" panose="02010600030101010101" pitchFamily="2" charset="-122"/>
                </a:rPr>
                <a:t>号</a:t>
              </a:r>
            </a:p>
          </p:txBody>
        </p:sp>
      </p:grpSp>
      <p:grpSp>
        <p:nvGrpSpPr>
          <p:cNvPr id="3" name="组合 2">
            <a:extLst>
              <a:ext uri="{FF2B5EF4-FFF2-40B4-BE49-F238E27FC236}">
                <a16:creationId xmlns:a16="http://schemas.microsoft.com/office/drawing/2014/main" id="{21B26CA7-EAF4-4BED-AF30-7C037FE18B53}"/>
              </a:ext>
            </a:extLst>
          </p:cNvPr>
          <p:cNvGrpSpPr/>
          <p:nvPr/>
        </p:nvGrpSpPr>
        <p:grpSpPr>
          <a:xfrm>
            <a:off x="497205" y="4682168"/>
            <a:ext cx="6937443" cy="1938992"/>
            <a:chOff x="587900" y="4906537"/>
            <a:chExt cx="6937443" cy="1938992"/>
          </a:xfrm>
        </p:grpSpPr>
        <p:sp>
          <p:nvSpPr>
            <p:cNvPr id="23" name="泪滴形 22">
              <a:extLst>
                <a:ext uri="{FF2B5EF4-FFF2-40B4-BE49-F238E27FC236}">
                  <a16:creationId xmlns:a16="http://schemas.microsoft.com/office/drawing/2014/main" id="{1315DB91-22D8-4ABF-986D-9EC95D42F625}"/>
                </a:ext>
              </a:extLst>
            </p:cNvPr>
            <p:cNvSpPr/>
            <p:nvPr/>
          </p:nvSpPr>
          <p:spPr>
            <a:xfrm>
              <a:off x="587900" y="5012872"/>
              <a:ext cx="1173993" cy="1086866"/>
            </a:xfrm>
            <a:prstGeom prst="teardrop">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solidFill>
                    <a:schemeClr val="accent5">
                      <a:lumMod val="50000"/>
                    </a:schemeClr>
                  </a:solidFill>
                  <a:latin typeface="宋体" panose="02010600030101010101" pitchFamily="2" charset="-122"/>
                  <a:ea typeface="宋体" panose="02010600030101010101" pitchFamily="2" charset="-122"/>
                </a:rPr>
                <a:t>代价函数</a:t>
              </a:r>
            </a:p>
          </p:txBody>
        </p:sp>
        <p:sp>
          <p:nvSpPr>
            <p:cNvPr id="25" name="文本框 24">
              <a:extLst>
                <a:ext uri="{FF2B5EF4-FFF2-40B4-BE49-F238E27FC236}">
                  <a16:creationId xmlns:a16="http://schemas.microsoft.com/office/drawing/2014/main" id="{A011BF93-5DC9-46C9-9C56-1384313BF528}"/>
                </a:ext>
              </a:extLst>
            </p:cNvPr>
            <p:cNvSpPr txBox="1"/>
            <p:nvPr/>
          </p:nvSpPr>
          <p:spPr>
            <a:xfrm>
              <a:off x="1862254" y="4906537"/>
              <a:ext cx="5663089" cy="1938992"/>
            </a:xfrm>
            <a:prstGeom prst="rect">
              <a:avLst/>
            </a:prstGeom>
            <a:noFill/>
          </p:spPr>
          <p:txBody>
            <a:bodyPr wrap="square" rtlCol="0">
              <a:spAutoFit/>
            </a:bodyPr>
            <a:lstStyle/>
            <a:p>
              <a:r>
                <a:rPr lang="zh-CN" altLang="en-US" sz="2000" dirty="0">
                  <a:solidFill>
                    <a:schemeClr val="bg2">
                      <a:lumMod val="25000"/>
                    </a:schemeClr>
                  </a:solidFill>
                  <a:latin typeface="宋体" panose="02010600030101010101" pitchFamily="2" charset="-122"/>
                </a:rPr>
                <a:t>代价变量：</a:t>
              </a:r>
              <a:endParaRPr lang="en-US" altLang="zh-CN" sz="2000" dirty="0">
                <a:solidFill>
                  <a:schemeClr val="bg2">
                    <a:lumMod val="25000"/>
                  </a:schemeClr>
                </a:solidFill>
                <a:latin typeface="宋体" panose="02010600030101010101" pitchFamily="2" charset="-122"/>
              </a:endParaRPr>
            </a:p>
            <a:p>
              <a:r>
                <a:rPr lang="zh-CN" altLang="zh-CN" sz="2000" dirty="0">
                  <a:solidFill>
                    <a:schemeClr val="bg2">
                      <a:lumMod val="25000"/>
                    </a:schemeClr>
                  </a:solidFill>
                  <a:latin typeface="宋体" panose="02010600030101010101" pitchFamily="2" charset="-122"/>
                </a:rPr>
                <a:t>①</a:t>
              </a:r>
              <a:r>
                <a:rPr lang="zh-CN" altLang="en-US" sz="2000" dirty="0">
                  <a:solidFill>
                    <a:schemeClr val="bg2">
                      <a:lumMod val="25000"/>
                    </a:schemeClr>
                  </a:solidFill>
                  <a:latin typeface="宋体" panose="02010600030101010101" pitchFamily="2" charset="-122"/>
                </a:rPr>
                <a:t>球员转到特定角度的时间</a:t>
              </a:r>
              <a:endParaRPr lang="en-US" altLang="zh-CN" sz="2000" dirty="0">
                <a:solidFill>
                  <a:schemeClr val="bg2">
                    <a:lumMod val="25000"/>
                  </a:schemeClr>
                </a:solidFill>
                <a:latin typeface="宋体" panose="02010600030101010101" pitchFamily="2" charset="-122"/>
              </a:endParaRPr>
            </a:p>
            <a:p>
              <a:r>
                <a:rPr lang="zh-CN" altLang="en-US" sz="2000" dirty="0">
                  <a:solidFill>
                    <a:schemeClr val="bg2">
                      <a:lumMod val="25000"/>
                    </a:schemeClr>
                  </a:solidFill>
                  <a:latin typeface="宋体" panose="02010600030101010101" pitchFamily="2" charset="-122"/>
                </a:rPr>
                <a:t>②球员距离球的距离与避障消耗的时间</a:t>
              </a:r>
              <a:endParaRPr lang="en-US" altLang="zh-CN" sz="2000" dirty="0">
                <a:solidFill>
                  <a:schemeClr val="bg2">
                    <a:lumMod val="25000"/>
                  </a:schemeClr>
                </a:solidFill>
                <a:latin typeface="宋体" panose="02010600030101010101" pitchFamily="2" charset="-122"/>
              </a:endParaRPr>
            </a:p>
            <a:p>
              <a:r>
                <a:rPr lang="zh-CN" altLang="zh-CN" sz="2000" dirty="0">
                  <a:solidFill>
                    <a:schemeClr val="bg2">
                      <a:lumMod val="25000"/>
                    </a:schemeClr>
                  </a:solidFill>
                  <a:latin typeface="宋体" panose="02010600030101010101" pitchFamily="2" charset="-122"/>
                </a:rPr>
                <a:t>③</a:t>
              </a:r>
              <a:r>
                <a:rPr lang="zh-CN" altLang="en-US" sz="2000" dirty="0">
                  <a:solidFill>
                    <a:schemeClr val="bg2">
                      <a:lumMod val="25000"/>
                    </a:schemeClr>
                  </a:solidFill>
                  <a:latin typeface="宋体" panose="02010600030101010101" pitchFamily="2" charset="-122"/>
                </a:rPr>
                <a:t>该型号踢球命中率（命中率越高，代价越低）</a:t>
              </a:r>
              <a:endParaRPr lang="en-US" altLang="zh-CN" sz="2000" dirty="0">
                <a:solidFill>
                  <a:schemeClr val="bg2">
                    <a:lumMod val="25000"/>
                  </a:schemeClr>
                </a:solidFill>
                <a:latin typeface="宋体" panose="02010600030101010101" pitchFamily="2" charset="-122"/>
              </a:endParaRPr>
            </a:p>
            <a:p>
              <a:r>
                <a:rPr lang="zh-CN" altLang="en-US" sz="2000" dirty="0">
                  <a:solidFill>
                    <a:schemeClr val="bg2">
                      <a:lumMod val="25000"/>
                    </a:schemeClr>
                  </a:solidFill>
                  <a:latin typeface="宋体" panose="02010600030101010101" pitchFamily="2" charset="-122"/>
                </a:rPr>
                <a:t>④该球员摔倒时爬起的速度</a:t>
              </a:r>
              <a:endParaRPr lang="en-US" altLang="zh-CN" sz="2000" dirty="0">
                <a:solidFill>
                  <a:schemeClr val="bg2">
                    <a:lumMod val="25000"/>
                  </a:schemeClr>
                </a:solidFill>
                <a:latin typeface="宋体" panose="02010600030101010101" pitchFamily="2" charset="-122"/>
              </a:endParaRPr>
            </a:p>
            <a:p>
              <a:r>
                <a:rPr lang="zh-CN" altLang="en-US" sz="2000" dirty="0">
                  <a:solidFill>
                    <a:schemeClr val="bg2">
                      <a:lumMod val="25000"/>
                    </a:schemeClr>
                  </a:solidFill>
                  <a:latin typeface="宋体" panose="02010600030101010101" pitchFamily="2" charset="-122"/>
                </a:rPr>
                <a:t>模型建立、权值分配、函数编写</a:t>
              </a:r>
            </a:p>
          </p:txBody>
        </p:sp>
      </p:grpSp>
      <p:grpSp>
        <p:nvGrpSpPr>
          <p:cNvPr id="20" name="组合 19">
            <a:extLst>
              <a:ext uri="{FF2B5EF4-FFF2-40B4-BE49-F238E27FC236}">
                <a16:creationId xmlns:a16="http://schemas.microsoft.com/office/drawing/2014/main" id="{56729068-8C1E-4A64-92B5-868EDC5198F6}"/>
              </a:ext>
            </a:extLst>
          </p:cNvPr>
          <p:cNvGrpSpPr/>
          <p:nvPr/>
        </p:nvGrpSpPr>
        <p:grpSpPr>
          <a:xfrm>
            <a:off x="5825499" y="2064178"/>
            <a:ext cx="3754512" cy="1103971"/>
            <a:chOff x="5825499" y="2064178"/>
            <a:chExt cx="3754512" cy="1103971"/>
          </a:xfrm>
        </p:grpSpPr>
        <p:sp>
          <p:nvSpPr>
            <p:cNvPr id="29" name="泪滴形 28">
              <a:extLst>
                <a:ext uri="{FF2B5EF4-FFF2-40B4-BE49-F238E27FC236}">
                  <a16:creationId xmlns:a16="http://schemas.microsoft.com/office/drawing/2014/main" id="{1A4D9869-63DD-443F-8015-2D6D90AE1692}"/>
                </a:ext>
              </a:extLst>
            </p:cNvPr>
            <p:cNvSpPr/>
            <p:nvPr/>
          </p:nvSpPr>
          <p:spPr>
            <a:xfrm>
              <a:off x="5825499" y="2064178"/>
              <a:ext cx="1154852" cy="1103971"/>
            </a:xfrm>
            <a:prstGeom prst="teardrop">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solidFill>
                    <a:schemeClr val="accent5">
                      <a:lumMod val="50000"/>
                    </a:schemeClr>
                  </a:solidFill>
                  <a:latin typeface="宋体" panose="02010600030101010101" pitchFamily="2" charset="-122"/>
                  <a:ea typeface="宋体" panose="02010600030101010101" pitchFamily="2" charset="-122"/>
                </a:rPr>
                <a:t>期望函数</a:t>
              </a:r>
            </a:p>
          </p:txBody>
        </p:sp>
        <p:sp>
          <p:nvSpPr>
            <p:cNvPr id="31" name="文本框 30">
              <a:extLst>
                <a:ext uri="{FF2B5EF4-FFF2-40B4-BE49-F238E27FC236}">
                  <a16:creationId xmlns:a16="http://schemas.microsoft.com/office/drawing/2014/main" id="{206E299B-845E-4D2D-BFAB-5D29996329DF}"/>
                </a:ext>
              </a:extLst>
            </p:cNvPr>
            <p:cNvSpPr txBox="1"/>
            <p:nvPr/>
          </p:nvSpPr>
          <p:spPr>
            <a:xfrm>
              <a:off x="7087021" y="2134712"/>
              <a:ext cx="2492990" cy="707886"/>
            </a:xfrm>
            <a:prstGeom prst="rect">
              <a:avLst/>
            </a:prstGeom>
            <a:noFill/>
          </p:spPr>
          <p:txBody>
            <a:bodyPr wrap="none" rtlCol="0">
              <a:spAutoFit/>
            </a:bodyPr>
            <a:lstStyle/>
            <a:p>
              <a:r>
                <a:rPr lang="zh-CN" altLang="en-US" sz="2000" dirty="0">
                  <a:solidFill>
                    <a:schemeClr val="bg2">
                      <a:lumMod val="25000"/>
                    </a:schemeClr>
                  </a:solidFill>
                  <a:latin typeface="宋体" panose="02010600030101010101" pitchFamily="2" charset="-122"/>
                </a:rPr>
                <a:t>对代价函数取倒数</a:t>
              </a:r>
              <a:endParaRPr lang="en-US" altLang="zh-CN" sz="2000" dirty="0">
                <a:solidFill>
                  <a:schemeClr val="bg2">
                    <a:lumMod val="25000"/>
                  </a:schemeClr>
                </a:solidFill>
                <a:latin typeface="宋体" panose="02010600030101010101" pitchFamily="2" charset="-122"/>
              </a:endParaRPr>
            </a:p>
            <a:p>
              <a:r>
                <a:rPr lang="zh-CN" altLang="en-US" sz="2000" dirty="0">
                  <a:solidFill>
                    <a:schemeClr val="bg2">
                      <a:lumMod val="25000"/>
                    </a:schemeClr>
                  </a:solidFill>
                  <a:latin typeface="宋体" panose="02010600030101010101" pitchFamily="2" charset="-122"/>
                </a:rPr>
                <a:t>代价越大，期望越低</a:t>
              </a:r>
              <a:endParaRPr lang="en-US" altLang="zh-CN" sz="2000" dirty="0">
                <a:solidFill>
                  <a:schemeClr val="bg2">
                    <a:lumMod val="25000"/>
                  </a:schemeClr>
                </a:solidFill>
                <a:latin typeface="宋体" panose="02010600030101010101" pitchFamily="2" charset="-122"/>
              </a:endParaRPr>
            </a:p>
          </p:txBody>
        </p:sp>
      </p:grpSp>
      <p:grpSp>
        <p:nvGrpSpPr>
          <p:cNvPr id="33" name="组合 32">
            <a:extLst>
              <a:ext uri="{FF2B5EF4-FFF2-40B4-BE49-F238E27FC236}">
                <a16:creationId xmlns:a16="http://schemas.microsoft.com/office/drawing/2014/main" id="{72E869CA-A1FC-4E15-AE8D-F7418AEF55E3}"/>
              </a:ext>
            </a:extLst>
          </p:cNvPr>
          <p:cNvGrpSpPr/>
          <p:nvPr/>
        </p:nvGrpSpPr>
        <p:grpSpPr>
          <a:xfrm>
            <a:off x="7527155" y="3053084"/>
            <a:ext cx="3886878" cy="1415629"/>
            <a:chOff x="7527155" y="3053084"/>
            <a:chExt cx="3886878" cy="1415629"/>
          </a:xfrm>
        </p:grpSpPr>
        <p:sp>
          <p:nvSpPr>
            <p:cNvPr id="26" name="箭头: 虚尾 25">
              <a:extLst>
                <a:ext uri="{FF2B5EF4-FFF2-40B4-BE49-F238E27FC236}">
                  <a16:creationId xmlns:a16="http://schemas.microsoft.com/office/drawing/2014/main" id="{D1DFA086-1D32-4FDD-AEE2-0E36188BAD3E}"/>
                </a:ext>
              </a:extLst>
            </p:cNvPr>
            <p:cNvSpPr/>
            <p:nvPr/>
          </p:nvSpPr>
          <p:spPr>
            <a:xfrm rot="5400000">
              <a:off x="7307088" y="3273151"/>
              <a:ext cx="1415629" cy="97549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F3CAB769-368B-48E6-904A-7CC58D6810D0}"/>
                </a:ext>
              </a:extLst>
            </p:cNvPr>
            <p:cNvSpPr txBox="1"/>
            <p:nvPr/>
          </p:nvSpPr>
          <p:spPr>
            <a:xfrm>
              <a:off x="8581623" y="3285214"/>
              <a:ext cx="2832410" cy="400110"/>
            </a:xfrm>
            <a:prstGeom prst="rect">
              <a:avLst/>
            </a:prstGeom>
            <a:noFill/>
          </p:spPr>
          <p:txBody>
            <a:bodyPr wrap="square" rtlCol="0">
              <a:spAutoFit/>
            </a:bodyPr>
            <a:lstStyle/>
            <a:p>
              <a:r>
                <a:rPr lang="zh-CN" altLang="en-US" sz="2000" dirty="0">
                  <a:solidFill>
                    <a:schemeClr val="accent5">
                      <a:lumMod val="75000"/>
                    </a:schemeClr>
                  </a:solidFill>
                  <a:latin typeface="宋体" panose="02010600030101010101" pitchFamily="2" charset="-122"/>
                </a:rPr>
                <a:t>计算得期望值</a:t>
              </a:r>
            </a:p>
          </p:txBody>
        </p:sp>
      </p:grpSp>
      <p:sp>
        <p:nvSpPr>
          <p:cNvPr id="36" name="文本框 35">
            <a:extLst>
              <a:ext uri="{FF2B5EF4-FFF2-40B4-BE49-F238E27FC236}">
                <a16:creationId xmlns:a16="http://schemas.microsoft.com/office/drawing/2014/main" id="{9EFA4526-221F-475B-9A18-E4D473B7E290}"/>
              </a:ext>
            </a:extLst>
          </p:cNvPr>
          <p:cNvSpPr txBox="1"/>
          <p:nvPr/>
        </p:nvSpPr>
        <p:spPr>
          <a:xfrm>
            <a:off x="6814373" y="4685977"/>
            <a:ext cx="3038286" cy="400110"/>
          </a:xfrm>
          <a:prstGeom prst="rect">
            <a:avLst/>
          </a:prstGeom>
          <a:noFill/>
        </p:spPr>
        <p:txBody>
          <a:bodyPr wrap="square" rtlCol="0">
            <a:spAutoFit/>
          </a:bodyPr>
          <a:lstStyle/>
          <a:p>
            <a:r>
              <a:rPr lang="en-US" altLang="zh-CN" sz="2000" b="1" dirty="0">
                <a:solidFill>
                  <a:schemeClr val="tx2">
                    <a:lumMod val="75000"/>
                  </a:schemeClr>
                </a:solidFill>
                <a:latin typeface="宋体" panose="02010600030101010101" pitchFamily="2" charset="-122"/>
              </a:rPr>
              <a:t>KM</a:t>
            </a:r>
            <a:r>
              <a:rPr lang="zh-CN" altLang="en-US" sz="2000" b="1" dirty="0">
                <a:solidFill>
                  <a:schemeClr val="tx2">
                    <a:lumMod val="75000"/>
                  </a:schemeClr>
                </a:solidFill>
                <a:latin typeface="宋体" panose="02010600030101010101" pitchFamily="2" charset="-122"/>
              </a:rPr>
              <a:t>算法计算得最佳匹配</a:t>
            </a:r>
          </a:p>
        </p:txBody>
      </p:sp>
    </p:spTree>
    <p:extLst>
      <p:ext uri="{BB962C8B-B14F-4D97-AF65-F5344CB8AC3E}">
        <p14:creationId xmlns:p14="http://schemas.microsoft.com/office/powerpoint/2010/main" val="182122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randombar(horizontal)">
                                      <p:cBhvr>
                                        <p:cTn id="37" dur="500"/>
                                        <p:tgtEl>
                                          <p:spTgt spid="33"/>
                                        </p:tgtEl>
                                      </p:cBhvr>
                                    </p:animEffect>
                                  </p:childTnLst>
                                </p:cTn>
                              </p:par>
                              <p:par>
                                <p:cTn id="38" presetID="2" presetClass="entr" presetSubtype="4" fill="hold" nodeType="withEffect">
                                  <p:stCondLst>
                                    <p:cond delay="0"/>
                                  </p:stCondLst>
                                  <p:childTnLst>
                                    <p:set>
                                      <p:cBhvr>
                                        <p:cTn id="39" dur="1" fill="hold">
                                          <p:stCondLst>
                                            <p:cond delay="0"/>
                                          </p:stCondLst>
                                        </p:cTn>
                                        <p:tgtEl>
                                          <p:spTgt spid="36">
                                            <p:txEl>
                                              <p:pRg st="0" end="0"/>
                                            </p:txEl>
                                          </p:spTgt>
                                        </p:tgtEl>
                                        <p:attrNameLst>
                                          <p:attrName>style.visibility</p:attrName>
                                        </p:attrNameLst>
                                      </p:cBhvr>
                                      <p:to>
                                        <p:strVal val="visible"/>
                                      </p:to>
                                    </p:set>
                                    <p:anim calcmode="lin" valueType="num">
                                      <p:cBhvr additive="base">
                                        <p:cTn id="40"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组合 3"/>
          <p:cNvGrpSpPr/>
          <p:nvPr/>
        </p:nvGrpSpPr>
        <p:grpSpPr bwMode="auto">
          <a:xfrm flipH="1">
            <a:off x="11182350" y="0"/>
            <a:ext cx="1009650"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25603" name="组合 14"/>
          <p:cNvGrpSpPr/>
          <p:nvPr/>
        </p:nvGrpSpPr>
        <p:grpSpPr bwMode="auto">
          <a:xfrm flipV="1">
            <a:off x="0"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5" name="Rectangle 24"/>
          <p:cNvSpPr/>
          <p:nvPr/>
        </p:nvSpPr>
        <p:spPr>
          <a:xfrm>
            <a:off x="0" y="1991479"/>
            <a:ext cx="6096000" cy="2308781"/>
          </a:xfrm>
          <a:prstGeom prst="rect">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TextBox 27"/>
          <p:cNvSpPr txBox="1"/>
          <p:nvPr/>
        </p:nvSpPr>
        <p:spPr>
          <a:xfrm>
            <a:off x="692979" y="2358430"/>
            <a:ext cx="4462117" cy="1323439"/>
          </a:xfrm>
          <a:prstGeom prst="rect">
            <a:avLst/>
          </a:prstGeom>
          <a:noFill/>
        </p:spPr>
        <p:txBody>
          <a:bodyPr wrap="square">
            <a:spAutoFit/>
          </a:bodyPr>
          <a:lstStyle/>
          <a:p>
            <a:pPr algn="ctr"/>
            <a:r>
              <a:rPr lang="zh-CN" altLang="en-US" sz="4000" dirty="0">
                <a:solidFill>
                  <a:schemeClr val="bg1"/>
                </a:solidFill>
                <a:latin typeface="+mn-ea"/>
                <a:sym typeface="+mn-ea"/>
              </a:rPr>
              <a:t>基于</a:t>
            </a:r>
            <a:r>
              <a:rPr lang="en-US" altLang="zh-CN" sz="4000" dirty="0">
                <a:solidFill>
                  <a:schemeClr val="bg1"/>
                </a:solidFill>
                <a:latin typeface="+mn-ea"/>
                <a:sym typeface="+mn-ea"/>
              </a:rPr>
              <a:t>CMA-ES</a:t>
            </a:r>
            <a:r>
              <a:rPr lang="zh-CN" altLang="en-US" sz="4000" dirty="0">
                <a:solidFill>
                  <a:schemeClr val="bg1"/>
                </a:solidFill>
                <a:latin typeface="+mn-ea"/>
                <a:sym typeface="+mn-ea"/>
              </a:rPr>
              <a:t>算法的机器人动作优化</a:t>
            </a:r>
            <a:endParaRPr lang="zh-CN" altLang="en-US" sz="4000" dirty="0">
              <a:solidFill>
                <a:schemeClr val="bg1"/>
              </a:solidFill>
            </a:endParaRPr>
          </a:p>
        </p:txBody>
      </p:sp>
      <p:sp>
        <p:nvSpPr>
          <p:cNvPr id="23" name="椭圆 22"/>
          <p:cNvSpPr/>
          <p:nvPr/>
        </p:nvSpPr>
        <p:spPr>
          <a:xfrm>
            <a:off x="9356583" y="3235782"/>
            <a:ext cx="755650" cy="75406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4" name="椭圆 23"/>
          <p:cNvSpPr/>
          <p:nvPr/>
        </p:nvSpPr>
        <p:spPr>
          <a:xfrm>
            <a:off x="10778983" y="3681869"/>
            <a:ext cx="377825" cy="377825"/>
          </a:xfrm>
          <a:prstGeom prst="ellips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800">
              <a:latin typeface="Impact" panose="020B0806030902050204" pitchFamily="34" charset="0"/>
            </a:endParaRPr>
          </a:p>
        </p:txBody>
      </p:sp>
      <p:sp>
        <p:nvSpPr>
          <p:cNvPr id="26" name="椭圆 25"/>
          <p:cNvSpPr/>
          <p:nvPr/>
        </p:nvSpPr>
        <p:spPr>
          <a:xfrm>
            <a:off x="7957996" y="4070807"/>
            <a:ext cx="552450" cy="550862"/>
          </a:xfrm>
          <a:prstGeom prst="ellips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800">
              <a:latin typeface="Impact" panose="020B0806030902050204" pitchFamily="34" charset="0"/>
            </a:endParaRPr>
          </a:p>
        </p:txBody>
      </p:sp>
      <p:sp>
        <p:nvSpPr>
          <p:cNvPr id="29" name="椭圆 28"/>
          <p:cNvSpPr/>
          <p:nvPr/>
        </p:nvSpPr>
        <p:spPr>
          <a:xfrm>
            <a:off x="9543908" y="1711782"/>
            <a:ext cx="804863" cy="804862"/>
          </a:xfrm>
          <a:prstGeom prst="ellips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800">
              <a:latin typeface="Impact" panose="020B0806030902050204" pitchFamily="34" charset="0"/>
            </a:endParaRPr>
          </a:p>
        </p:txBody>
      </p:sp>
      <p:pic>
        <p:nvPicPr>
          <p:cNvPr id="19" name="图片 18"/>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7148" t="2650" r="4080" b="1"/>
          <a:stretch>
            <a:fillRect/>
          </a:stretch>
        </p:blipFill>
        <p:spPr>
          <a:xfrm>
            <a:off x="0" y="9244"/>
            <a:ext cx="1598634" cy="1599974"/>
          </a:xfrm>
          <a:prstGeom prst="rect">
            <a:avLst/>
          </a:prstGeom>
        </p:spPr>
      </p:pic>
      <p:sp>
        <p:nvSpPr>
          <p:cNvPr id="4" name="AutoShape 4" descr="http://www.robocup2014.org/wp-content/uploads/2014/04/RCfed_high_M_Transp.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Tree>
    <p:extLst>
      <p:ext uri="{BB962C8B-B14F-4D97-AF65-F5344CB8AC3E}">
        <p14:creationId xmlns:p14="http://schemas.microsoft.com/office/powerpoint/2010/main" val="2106426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4350" y="375429"/>
            <a:ext cx="8676211" cy="634221"/>
          </a:xfrm>
        </p:spPr>
        <p:txBody>
          <a:bodyPr/>
          <a:lstStyle/>
          <a:p>
            <a:r>
              <a:rPr lang="en-US" altLang="zh-CN" b="1" dirty="0">
                <a:solidFill>
                  <a:srgbClr val="1570C1"/>
                </a:solidFill>
              </a:rPr>
              <a:t>CMA-ES</a:t>
            </a:r>
            <a:r>
              <a:rPr lang="zh-CN" altLang="en-US" b="1" dirty="0">
                <a:solidFill>
                  <a:srgbClr val="1570C1"/>
                </a:solidFill>
              </a:rPr>
              <a:t>算法</a:t>
            </a:r>
          </a:p>
        </p:txBody>
      </p:sp>
      <p:grpSp>
        <p:nvGrpSpPr>
          <p:cNvPr id="4" name="组合 3"/>
          <p:cNvGrpSpPr/>
          <p:nvPr/>
        </p:nvGrpSpPr>
        <p:grpSpPr bwMode="auto">
          <a:xfrm flipH="1">
            <a:off x="11182350" y="0"/>
            <a:ext cx="1009650" cy="1009650"/>
            <a:chOff x="0" y="0"/>
            <a:chExt cx="3600450" cy="3600450"/>
          </a:xfrm>
        </p:grpSpPr>
        <p:sp>
          <p:nvSpPr>
            <p:cNvPr id="5" name="直角三角形 4"/>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直角三角形 5"/>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7" name="组合 14"/>
          <p:cNvGrpSpPr/>
          <p:nvPr/>
        </p:nvGrpSpPr>
        <p:grpSpPr bwMode="auto">
          <a:xfrm flipV="1">
            <a:off x="0" y="5829300"/>
            <a:ext cx="1028700" cy="102870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直角三角形 8"/>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cxnSp>
        <p:nvCxnSpPr>
          <p:cNvPr id="12" name="直接连接符 11"/>
          <p:cNvCxnSpPr/>
          <p:nvPr/>
        </p:nvCxnSpPr>
        <p:spPr>
          <a:xfrm>
            <a:off x="-390772" y="1019175"/>
            <a:ext cx="7686922" cy="0"/>
          </a:xfrm>
          <a:prstGeom prst="line">
            <a:avLst/>
          </a:prstGeom>
          <a:ln w="25400">
            <a:solidFill>
              <a:srgbClr val="95A5A6"/>
            </a:solidFill>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D7D140F1-991A-4EFC-B885-C9BCFD6DDC3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352800" y="3655285"/>
            <a:ext cx="8248018" cy="3202715"/>
          </a:xfrm>
          <a:prstGeom prst="rect">
            <a:avLst/>
          </a:prstGeom>
          <a:noFill/>
        </p:spPr>
      </p:pic>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E271A2B2-FA87-46E5-A0F9-331429F04D51}"/>
                  </a:ext>
                </a:extLst>
              </p:cNvPr>
              <p:cNvSpPr txBox="1"/>
              <p:nvPr/>
            </p:nvSpPr>
            <p:spPr>
              <a:xfrm>
                <a:off x="591182" y="1312007"/>
                <a:ext cx="9391018" cy="2812501"/>
              </a:xfrm>
              <a:prstGeom prst="rect">
                <a:avLst/>
              </a:prstGeom>
              <a:noFill/>
            </p:spPr>
            <p:txBody>
              <a:bodyPr wrap="square" rtlCol="0">
                <a:spAutoFit/>
              </a:bodyPr>
              <a:lstStyle/>
              <a:p>
                <a:pPr algn="just">
                  <a:lnSpc>
                    <a:spcPct val="125000"/>
                  </a:lnSpc>
                </a:pPr>
                <a:r>
                  <a:rPr lang="en-US" altLang="zh-CN" sz="2400" dirty="0">
                    <a:latin typeface="+mn-ea"/>
                  </a:rPr>
                  <a:t>CMAES</a:t>
                </a:r>
                <a:r>
                  <a:rPr lang="zh-CN" altLang="en-US" sz="2400" dirty="0">
                    <a:latin typeface="+mn-ea"/>
                  </a:rPr>
                  <a:t>算法的全称是协方差自适应调整的进化策略，它的基本特点是无梯度优化，不使用梯度信息，在中等规模（变量个数大约在 </a:t>
                </a:r>
                <a:r>
                  <a:rPr lang="en-US" altLang="zh-CN" sz="2400" dirty="0">
                    <a:latin typeface="+mn-ea"/>
                  </a:rPr>
                  <a:t>3-300</a:t>
                </a:r>
                <a:r>
                  <a:rPr lang="zh-CN" altLang="en-US" sz="2400" dirty="0">
                    <a:latin typeface="+mn-ea"/>
                  </a:rPr>
                  <a:t>范围内）的复杂优化问题上具有很好的效果。</a:t>
                </a:r>
                <a:endParaRPr lang="en-US" altLang="zh-CN" sz="2400" dirty="0">
                  <a:latin typeface="+mn-ea"/>
                </a:endParaRPr>
              </a:p>
              <a:p>
                <a:pPr algn="just">
                  <a:lnSpc>
                    <a:spcPct val="125000"/>
                  </a:lnSpc>
                </a:pPr>
                <a:r>
                  <a:rPr lang="en-US" altLang="zh-CN" sz="2400" dirty="0">
                    <a:latin typeface="+mn-ea"/>
                  </a:rPr>
                  <a:t>CMAES</a:t>
                </a:r>
                <a:r>
                  <a:rPr lang="zh-CN" altLang="en-US" sz="2400" dirty="0">
                    <a:latin typeface="+mn-ea"/>
                  </a:rPr>
                  <a:t>算法的核心就是通过对正态分布</a:t>
                </a:r>
                <a14:m>
                  <m:oMath xmlns:m="http://schemas.openxmlformats.org/officeDocument/2006/math">
                    <m:r>
                      <a:rPr lang="zh-CN" altLang="en-US" sz="2400" i="1" smtClean="0">
                        <a:latin typeface="Cambria Math" panose="02040503050406030204" pitchFamily="18" charset="0"/>
                      </a:rPr>
                      <m:t>𝑁</m:t>
                    </m:r>
                    <m:d>
                      <m:dPr>
                        <m:ctrlPr>
                          <a:rPr lang="zh-CN" altLang="en-US" sz="2400" i="1" smtClean="0">
                            <a:latin typeface="Cambria Math" panose="02040503050406030204" pitchFamily="18" charset="0"/>
                          </a:rPr>
                        </m:ctrlPr>
                      </m:dPr>
                      <m:e>
                        <m:sSub>
                          <m:sSubPr>
                            <m:ctrlPr>
                              <a:rPr lang="zh-CN" altLang="en-US" sz="2400" i="1" smtClean="0">
                                <a:latin typeface="Cambria Math" panose="02040503050406030204" pitchFamily="18" charset="0"/>
                              </a:rPr>
                            </m:ctrlPr>
                          </m:sSubPr>
                          <m:e>
                            <m:r>
                              <a:rPr lang="zh-CN" altLang="en-US" sz="2400" i="1" smtClean="0">
                                <a:latin typeface="Cambria Math" panose="02040503050406030204" pitchFamily="18" charset="0"/>
                              </a:rPr>
                              <m:t>𝑚</m:t>
                            </m:r>
                          </m:e>
                          <m:sub>
                            <m:r>
                              <a:rPr lang="zh-CN" altLang="en-US" sz="2400" i="1" smtClean="0">
                                <a:latin typeface="Cambria Math" panose="02040503050406030204" pitchFamily="18" charset="0"/>
                              </a:rPr>
                              <m:t>𝑡</m:t>
                            </m:r>
                          </m:sub>
                        </m:sSub>
                        <m:r>
                          <a:rPr lang="zh-CN" altLang="en-US" sz="2400" i="0" smtClean="0">
                            <a:latin typeface="Cambria Math" panose="02040503050406030204" pitchFamily="18" charset="0"/>
                          </a:rPr>
                          <m:t>,</m:t>
                        </m:r>
                        <m:sSub>
                          <m:sSubPr>
                            <m:ctrlPr>
                              <a:rPr lang="zh-CN" altLang="en-US" sz="2400" i="1" smtClean="0">
                                <a:latin typeface="Cambria Math" panose="02040503050406030204" pitchFamily="18" charset="0"/>
                              </a:rPr>
                            </m:ctrlPr>
                          </m:sSubPr>
                          <m:e>
                            <m:r>
                              <a:rPr lang="zh-CN" altLang="en-US" sz="2400" i="1" smtClean="0">
                                <a:latin typeface="Cambria Math" panose="02040503050406030204" pitchFamily="18" charset="0"/>
                              </a:rPr>
                              <m:t>𝜎</m:t>
                            </m:r>
                          </m:e>
                          <m:sub>
                            <m:r>
                              <a:rPr lang="zh-CN" altLang="en-US" sz="2400" i="1" smtClean="0">
                                <a:latin typeface="Cambria Math" panose="02040503050406030204" pitchFamily="18" charset="0"/>
                              </a:rPr>
                              <m:t>𝑡</m:t>
                            </m:r>
                          </m:sub>
                        </m:sSub>
                        <m:sSub>
                          <m:sSubPr>
                            <m:ctrlPr>
                              <a:rPr lang="zh-CN" altLang="en-US" sz="2400" i="1" smtClean="0">
                                <a:latin typeface="Cambria Math" panose="02040503050406030204" pitchFamily="18" charset="0"/>
                              </a:rPr>
                            </m:ctrlPr>
                          </m:sSubPr>
                          <m:e>
                            <m:r>
                              <a:rPr lang="zh-CN" altLang="en-US" sz="2400" i="1" smtClean="0">
                                <a:latin typeface="Cambria Math" panose="02040503050406030204" pitchFamily="18" charset="0"/>
                              </a:rPr>
                              <m:t>𝐶</m:t>
                            </m:r>
                          </m:e>
                          <m:sub>
                            <m:r>
                              <a:rPr lang="zh-CN" altLang="en-US" sz="2400" i="1" smtClean="0">
                                <a:latin typeface="Cambria Math" panose="02040503050406030204" pitchFamily="18" charset="0"/>
                              </a:rPr>
                              <m:t>𝑡</m:t>
                            </m:r>
                          </m:sub>
                        </m:sSub>
                      </m:e>
                    </m:d>
                  </m:oMath>
                </a14:m>
                <a:r>
                  <a:rPr lang="zh-CN" altLang="en-US" sz="2400" dirty="0">
                    <a:latin typeface="+mn-ea"/>
                  </a:rPr>
                  <a:t>中协方差矩阵</a:t>
                </a:r>
                <a14:m>
                  <m:oMath xmlns:m="http://schemas.openxmlformats.org/officeDocument/2006/math">
                    <m:r>
                      <m:rPr>
                        <m:sty m:val="p"/>
                      </m:rPr>
                      <a:rPr lang="en-US" altLang="zh-CN" sz="2400" i="1" dirty="0">
                        <a:latin typeface="Cambria Math" panose="02040503050406030204" pitchFamily="18" charset="0"/>
                      </a:rPr>
                      <m:t>C</m:t>
                    </m:r>
                  </m:oMath>
                </a14:m>
                <a:r>
                  <a:rPr lang="zh-CN" altLang="en-US" sz="2400" dirty="0">
                    <a:latin typeface="+mn-ea"/>
                  </a:rPr>
                  <a:t>的调整来处理变量之间的依赖关系和缩放尺度。</a:t>
                </a:r>
                <a:endParaRPr lang="en-US" altLang="zh-CN" sz="2400" dirty="0">
                  <a:latin typeface="+mn-ea"/>
                </a:endParaRPr>
              </a:p>
              <a:p>
                <a:pPr algn="just">
                  <a:lnSpc>
                    <a:spcPct val="125000"/>
                  </a:lnSpc>
                </a:pPr>
                <a:r>
                  <a:rPr lang="zh-CN" altLang="zh-CN" sz="2400" dirty="0">
                    <a:latin typeface="+mn-ea"/>
                  </a:rPr>
                  <a:t>搜索过程如下图所示</a:t>
                </a:r>
                <a:r>
                  <a:rPr lang="zh-CN" altLang="zh-CN" sz="2000" dirty="0">
                    <a:latin typeface="+mn-ea"/>
                  </a:rPr>
                  <a:t>：</a:t>
                </a:r>
              </a:p>
            </p:txBody>
          </p:sp>
        </mc:Choice>
        <mc:Fallback xmlns="">
          <p:sp>
            <p:nvSpPr>
              <p:cNvPr id="16" name="文本框 15">
                <a:extLst>
                  <a:ext uri="{FF2B5EF4-FFF2-40B4-BE49-F238E27FC236}">
                    <a16:creationId xmlns:a16="http://schemas.microsoft.com/office/drawing/2014/main" id="{E271A2B2-FA87-46E5-A0F9-331429F04D51}"/>
                  </a:ext>
                </a:extLst>
              </p:cNvPr>
              <p:cNvSpPr txBox="1">
                <a:spLocks noRot="1" noChangeAspect="1" noMove="1" noResize="1" noEditPoints="1" noAdjustHandles="1" noChangeArrowheads="1" noChangeShapeType="1" noTextEdit="1"/>
              </p:cNvSpPr>
              <p:nvPr/>
            </p:nvSpPr>
            <p:spPr>
              <a:xfrm>
                <a:off x="591182" y="1312007"/>
                <a:ext cx="9391018" cy="2812501"/>
              </a:xfrm>
              <a:prstGeom prst="rect">
                <a:avLst/>
              </a:prstGeom>
              <a:blipFill>
                <a:blip r:embed="rId4"/>
                <a:stretch>
                  <a:fillRect l="-1038" t="-866" r="-909" b="-32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33294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4350" y="375429"/>
            <a:ext cx="8676211" cy="634221"/>
          </a:xfrm>
        </p:spPr>
        <p:txBody>
          <a:bodyPr/>
          <a:lstStyle/>
          <a:p>
            <a:r>
              <a:rPr lang="zh-CN" altLang="en-US" b="1" dirty="0">
                <a:solidFill>
                  <a:srgbClr val="1570C1"/>
                </a:solidFill>
              </a:rPr>
              <a:t>动作设计</a:t>
            </a:r>
          </a:p>
        </p:txBody>
      </p:sp>
      <p:grpSp>
        <p:nvGrpSpPr>
          <p:cNvPr id="4" name="组合 3"/>
          <p:cNvGrpSpPr/>
          <p:nvPr/>
        </p:nvGrpSpPr>
        <p:grpSpPr bwMode="auto">
          <a:xfrm flipH="1">
            <a:off x="11182350" y="0"/>
            <a:ext cx="1009650" cy="1009650"/>
            <a:chOff x="0" y="0"/>
            <a:chExt cx="3600450" cy="3600450"/>
          </a:xfrm>
        </p:grpSpPr>
        <p:sp>
          <p:nvSpPr>
            <p:cNvPr id="5" name="直角三角形 4"/>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直角三角形 5"/>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7" name="组合 14"/>
          <p:cNvGrpSpPr/>
          <p:nvPr/>
        </p:nvGrpSpPr>
        <p:grpSpPr bwMode="auto">
          <a:xfrm flipV="1">
            <a:off x="0" y="5829300"/>
            <a:ext cx="1028700" cy="102870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直角三角形 8"/>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cxnSp>
        <p:nvCxnSpPr>
          <p:cNvPr id="12" name="直接连接符 11"/>
          <p:cNvCxnSpPr/>
          <p:nvPr/>
        </p:nvCxnSpPr>
        <p:spPr>
          <a:xfrm>
            <a:off x="-390772" y="1019175"/>
            <a:ext cx="7686922" cy="0"/>
          </a:xfrm>
          <a:prstGeom prst="line">
            <a:avLst/>
          </a:prstGeom>
          <a:ln w="25400">
            <a:solidFill>
              <a:srgbClr val="95A5A6"/>
            </a:solidFill>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CD57D446-BD1C-4AFB-8635-4A0A032E09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16" y="1382659"/>
            <a:ext cx="3219890" cy="3438720"/>
          </a:xfrm>
          <a:prstGeom prst="rect">
            <a:avLst/>
          </a:prstGeom>
        </p:spPr>
      </p:pic>
      <p:pic>
        <p:nvPicPr>
          <p:cNvPr id="15" name="图片 14">
            <a:extLst>
              <a:ext uri="{FF2B5EF4-FFF2-40B4-BE49-F238E27FC236}">
                <a16:creationId xmlns:a16="http://schemas.microsoft.com/office/drawing/2014/main" id="{05B3EFE7-C520-4056-8A78-13C867E876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5397" y="1423334"/>
            <a:ext cx="3262916" cy="3398045"/>
          </a:xfrm>
          <a:prstGeom prst="rect">
            <a:avLst/>
          </a:prstGeom>
        </p:spPr>
      </p:pic>
      <p:pic>
        <p:nvPicPr>
          <p:cNvPr id="17" name="图片 16">
            <a:extLst>
              <a:ext uri="{FF2B5EF4-FFF2-40B4-BE49-F238E27FC236}">
                <a16:creationId xmlns:a16="http://schemas.microsoft.com/office/drawing/2014/main" id="{37E178E2-984B-4408-B0D3-3FC6387AA2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5397" y="1211744"/>
            <a:ext cx="9274247" cy="5352489"/>
          </a:xfrm>
          <a:prstGeom prst="rect">
            <a:avLst/>
          </a:prstGeom>
        </p:spPr>
      </p:pic>
      <p:sp>
        <p:nvSpPr>
          <p:cNvPr id="18" name="文本框 17">
            <a:extLst>
              <a:ext uri="{FF2B5EF4-FFF2-40B4-BE49-F238E27FC236}">
                <a16:creationId xmlns:a16="http://schemas.microsoft.com/office/drawing/2014/main" id="{D3723A17-377B-417C-864D-E0E678E0276B}"/>
              </a:ext>
            </a:extLst>
          </p:cNvPr>
          <p:cNvSpPr txBox="1"/>
          <p:nvPr/>
        </p:nvSpPr>
        <p:spPr>
          <a:xfrm>
            <a:off x="1702960" y="5056715"/>
            <a:ext cx="2227790" cy="461665"/>
          </a:xfrm>
          <a:prstGeom prst="rect">
            <a:avLst/>
          </a:prstGeom>
          <a:noFill/>
        </p:spPr>
        <p:txBody>
          <a:bodyPr wrap="square" rtlCol="0">
            <a:spAutoFit/>
          </a:bodyPr>
          <a:lstStyle/>
          <a:p>
            <a:r>
              <a:rPr lang="zh-CN" altLang="en-US" sz="2400" b="1" dirty="0"/>
              <a:t>默认踢球动作</a:t>
            </a:r>
          </a:p>
        </p:txBody>
      </p:sp>
      <p:sp>
        <p:nvSpPr>
          <p:cNvPr id="21" name="文本框 20">
            <a:extLst>
              <a:ext uri="{FF2B5EF4-FFF2-40B4-BE49-F238E27FC236}">
                <a16:creationId xmlns:a16="http://schemas.microsoft.com/office/drawing/2014/main" id="{6942C631-AE20-4E6F-BBF9-268AA662F1A8}"/>
              </a:ext>
            </a:extLst>
          </p:cNvPr>
          <p:cNvSpPr txBox="1"/>
          <p:nvPr/>
        </p:nvSpPr>
        <p:spPr>
          <a:xfrm>
            <a:off x="7441039" y="5084230"/>
            <a:ext cx="3048001" cy="461665"/>
          </a:xfrm>
          <a:prstGeom prst="rect">
            <a:avLst/>
          </a:prstGeom>
          <a:noFill/>
        </p:spPr>
        <p:txBody>
          <a:bodyPr wrap="square" rtlCol="0">
            <a:spAutoFit/>
          </a:bodyPr>
          <a:lstStyle/>
          <a:p>
            <a:r>
              <a:rPr lang="zh-CN" altLang="en-US" sz="2400" b="1" dirty="0"/>
              <a:t>重新设计的踢球动作</a:t>
            </a:r>
          </a:p>
        </p:txBody>
      </p:sp>
    </p:spTree>
    <p:extLst>
      <p:ext uri="{BB962C8B-B14F-4D97-AF65-F5344CB8AC3E}">
        <p14:creationId xmlns:p14="http://schemas.microsoft.com/office/powerpoint/2010/main" val="2039782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xit" presetSubtype="4" fill="hold" nodeType="clickEffect">
                                  <p:stCondLst>
                                    <p:cond delay="0"/>
                                  </p:stCondLst>
                                  <p:childTnLst>
                                    <p:anim calcmode="lin" valueType="num">
                                      <p:cBhvr additive="base">
                                        <p:cTn id="17" dur="500"/>
                                        <p:tgtEl>
                                          <p:spTgt spid="17"/>
                                        </p:tgtEl>
                                        <p:attrNameLst>
                                          <p:attrName>ppt_x</p:attrName>
                                        </p:attrNameLst>
                                      </p:cBhvr>
                                      <p:tavLst>
                                        <p:tav tm="0">
                                          <p:val>
                                            <p:strVal val="ppt_x"/>
                                          </p:val>
                                        </p:tav>
                                        <p:tav tm="100000">
                                          <p:val>
                                            <p:strVal val="ppt_x"/>
                                          </p:val>
                                        </p:tav>
                                      </p:tavLst>
                                    </p:anim>
                                    <p:anim calcmode="lin" valueType="num">
                                      <p:cBhvr additive="base">
                                        <p:cTn id="18" dur="500"/>
                                        <p:tgtEl>
                                          <p:spTgt spid="17"/>
                                        </p:tgtEl>
                                        <p:attrNameLst>
                                          <p:attrName>ppt_y</p:attrName>
                                        </p:attrNameLst>
                                      </p:cBhvr>
                                      <p:tavLst>
                                        <p:tav tm="0">
                                          <p:val>
                                            <p:strVal val="ppt_y"/>
                                          </p:val>
                                        </p:tav>
                                        <p:tav tm="100000">
                                          <p:val>
                                            <p:strVal val="1+ppt_h/2"/>
                                          </p:val>
                                        </p:tav>
                                      </p:tavLst>
                                    </p:anim>
                                    <p:set>
                                      <p:cBhvr>
                                        <p:cTn id="19" dur="1" fill="hold">
                                          <p:stCondLst>
                                            <p:cond delay="499"/>
                                          </p:stCondLst>
                                        </p:cTn>
                                        <p:tgtEl>
                                          <p:spTgt spid="17"/>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additive="base">
                                        <p:cTn id="24" dur="500" fill="hold"/>
                                        <p:tgtEl>
                                          <p:spTgt spid="15"/>
                                        </p:tgtEl>
                                        <p:attrNameLst>
                                          <p:attrName>ppt_x</p:attrName>
                                        </p:attrNameLst>
                                      </p:cBhvr>
                                      <p:tavLst>
                                        <p:tav tm="0">
                                          <p:val>
                                            <p:strVal val="#ppt_x"/>
                                          </p:val>
                                        </p:tav>
                                        <p:tav tm="100000">
                                          <p:val>
                                            <p:strVal val="#ppt_x"/>
                                          </p:val>
                                        </p:tav>
                                      </p:tavLst>
                                    </p:anim>
                                    <p:anim calcmode="lin" valueType="num">
                                      <p:cBhvr additive="base">
                                        <p:cTn id="25" dur="500" fill="hold"/>
                                        <p:tgtEl>
                                          <p:spTgt spid="15"/>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ppt_x"/>
                                          </p:val>
                                        </p:tav>
                                        <p:tav tm="100000">
                                          <p:val>
                                            <p:strVal val="#ppt_x"/>
                                          </p:val>
                                        </p:tav>
                                      </p:tavLst>
                                    </p:anim>
                                    <p:anim calcmode="lin" valueType="num">
                                      <p:cBhvr additive="base">
                                        <p:cTn id="29" dur="5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additive="base">
                                        <p:cTn id="32" dur="500" fill="hold"/>
                                        <p:tgtEl>
                                          <p:spTgt spid="21"/>
                                        </p:tgtEl>
                                        <p:attrNameLst>
                                          <p:attrName>ppt_x</p:attrName>
                                        </p:attrNameLst>
                                      </p:cBhvr>
                                      <p:tavLst>
                                        <p:tav tm="0">
                                          <p:val>
                                            <p:strVal val="#ppt_x"/>
                                          </p:val>
                                        </p:tav>
                                        <p:tav tm="100000">
                                          <p:val>
                                            <p:strVal val="#ppt_x"/>
                                          </p:val>
                                        </p:tav>
                                      </p:tavLst>
                                    </p:anim>
                                    <p:anim calcmode="lin" valueType="num">
                                      <p:cBhvr additive="base">
                                        <p:cTn id="33" dur="500" fill="hold"/>
                                        <p:tgtEl>
                                          <p:spTgt spid="21"/>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additive="base">
                                        <p:cTn id="36" dur="500" fill="hold"/>
                                        <p:tgtEl>
                                          <p:spTgt spid="13"/>
                                        </p:tgtEl>
                                        <p:attrNameLst>
                                          <p:attrName>ppt_x</p:attrName>
                                        </p:attrNameLst>
                                      </p:cBhvr>
                                      <p:tavLst>
                                        <p:tav tm="0">
                                          <p:val>
                                            <p:strVal val="#ppt_x"/>
                                          </p:val>
                                        </p:tav>
                                        <p:tav tm="100000">
                                          <p:val>
                                            <p:strVal val="#ppt_x"/>
                                          </p:val>
                                        </p:tav>
                                      </p:tavLst>
                                    </p:anim>
                                    <p:anim calcmode="lin" valueType="num">
                                      <p:cBhvr additive="base">
                                        <p:cTn id="3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4350" y="375429"/>
            <a:ext cx="8676211" cy="634221"/>
          </a:xfrm>
        </p:spPr>
        <p:txBody>
          <a:bodyPr/>
          <a:lstStyle/>
          <a:p>
            <a:r>
              <a:rPr lang="zh-CN" altLang="en-US" b="1" dirty="0">
                <a:solidFill>
                  <a:srgbClr val="1570C1"/>
                </a:solidFill>
              </a:rPr>
              <a:t>数据预处理</a:t>
            </a:r>
          </a:p>
        </p:txBody>
      </p:sp>
      <p:grpSp>
        <p:nvGrpSpPr>
          <p:cNvPr id="4" name="组合 3"/>
          <p:cNvGrpSpPr/>
          <p:nvPr/>
        </p:nvGrpSpPr>
        <p:grpSpPr bwMode="auto">
          <a:xfrm flipH="1">
            <a:off x="11182350" y="0"/>
            <a:ext cx="1009650" cy="1009650"/>
            <a:chOff x="0" y="0"/>
            <a:chExt cx="3600450" cy="3600450"/>
          </a:xfrm>
        </p:grpSpPr>
        <p:sp>
          <p:nvSpPr>
            <p:cNvPr id="5" name="直角三角形 4"/>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直角三角形 5"/>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7" name="组合 14"/>
          <p:cNvGrpSpPr/>
          <p:nvPr/>
        </p:nvGrpSpPr>
        <p:grpSpPr bwMode="auto">
          <a:xfrm flipV="1">
            <a:off x="0" y="5829300"/>
            <a:ext cx="1028700" cy="102870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直角三角形 8"/>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cxnSp>
        <p:nvCxnSpPr>
          <p:cNvPr id="12" name="直接连接符 11"/>
          <p:cNvCxnSpPr/>
          <p:nvPr/>
        </p:nvCxnSpPr>
        <p:spPr>
          <a:xfrm>
            <a:off x="-390772" y="1019175"/>
            <a:ext cx="7686922" cy="0"/>
          </a:xfrm>
          <a:prstGeom prst="line">
            <a:avLst/>
          </a:prstGeom>
          <a:ln w="25400">
            <a:solidFill>
              <a:srgbClr val="95A5A6"/>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93D1099D-1501-48D0-86E6-4451AC86A390}"/>
              </a:ext>
            </a:extLst>
          </p:cNvPr>
          <p:cNvSpPr txBox="1"/>
          <p:nvPr/>
        </p:nvSpPr>
        <p:spPr>
          <a:xfrm>
            <a:off x="514350" y="1189037"/>
            <a:ext cx="9264075" cy="830997"/>
          </a:xfrm>
          <a:prstGeom prst="rect">
            <a:avLst/>
          </a:prstGeom>
          <a:noFill/>
        </p:spPr>
        <p:txBody>
          <a:bodyPr wrap="none" rtlCol="0">
            <a:spAutoFit/>
          </a:bodyPr>
          <a:lstStyle/>
          <a:p>
            <a:r>
              <a:rPr lang="zh-CN" altLang="en-US" sz="2400" dirty="0">
                <a:latin typeface="宋体" panose="02010600030101010101" pitchFamily="2" charset="-122"/>
              </a:rPr>
              <a:t>由于</a:t>
            </a:r>
            <a:r>
              <a:rPr lang="en-US" altLang="zh-CN" sz="2400" dirty="0" err="1">
                <a:latin typeface="宋体" panose="02010600030101010101" pitchFamily="2" charset="-122"/>
              </a:rPr>
              <a:t>cmaes</a:t>
            </a:r>
            <a:r>
              <a:rPr lang="zh-CN" altLang="en-US" sz="2400" dirty="0">
                <a:latin typeface="宋体" panose="02010600030101010101" pitchFamily="2" charset="-122"/>
              </a:rPr>
              <a:t>梯度下降的特点，无法找到全局最优，只能获得局部最优</a:t>
            </a:r>
            <a:endParaRPr lang="en-US" altLang="zh-CN" sz="2400" dirty="0">
              <a:latin typeface="宋体" panose="02010600030101010101" pitchFamily="2" charset="-122"/>
            </a:endParaRPr>
          </a:p>
          <a:p>
            <a:r>
              <a:rPr lang="zh-CN" altLang="en-US" sz="2400" dirty="0">
                <a:latin typeface="宋体" panose="02010600030101010101" pitchFamily="2" charset="-122"/>
              </a:rPr>
              <a:t>若是步长不合适，更是无法找到适合的收敛值</a:t>
            </a:r>
            <a:endParaRPr lang="en-US" altLang="zh-CN" sz="2400" dirty="0">
              <a:latin typeface="宋体" panose="02010600030101010101" pitchFamily="2" charset="-122"/>
            </a:endParaRPr>
          </a:p>
        </p:txBody>
      </p:sp>
      <p:sp>
        <p:nvSpPr>
          <p:cNvPr id="18" name="椭圆 17">
            <a:extLst>
              <a:ext uri="{FF2B5EF4-FFF2-40B4-BE49-F238E27FC236}">
                <a16:creationId xmlns:a16="http://schemas.microsoft.com/office/drawing/2014/main" id="{703B4B3E-27C9-4136-BDCD-2CBACDA3B5FD}"/>
              </a:ext>
            </a:extLst>
          </p:cNvPr>
          <p:cNvSpPr/>
          <p:nvPr/>
        </p:nvSpPr>
        <p:spPr>
          <a:xfrm>
            <a:off x="2849237" y="2430425"/>
            <a:ext cx="2297150" cy="85078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400" dirty="0">
                <a:latin typeface="宋体" panose="02010600030101010101" pitchFamily="2" charset="-122"/>
                <a:ea typeface="宋体" panose="02010600030101010101" pitchFamily="2" charset="-122"/>
              </a:rPr>
              <a:t>数据压缩</a:t>
            </a:r>
          </a:p>
        </p:txBody>
      </p:sp>
      <p:grpSp>
        <p:nvGrpSpPr>
          <p:cNvPr id="20" name="组合 19">
            <a:extLst>
              <a:ext uri="{FF2B5EF4-FFF2-40B4-BE49-F238E27FC236}">
                <a16:creationId xmlns:a16="http://schemas.microsoft.com/office/drawing/2014/main" id="{922A8615-BDA7-4A69-AA08-4B1D558DE111}"/>
              </a:ext>
            </a:extLst>
          </p:cNvPr>
          <p:cNvGrpSpPr/>
          <p:nvPr/>
        </p:nvGrpSpPr>
        <p:grpSpPr>
          <a:xfrm>
            <a:off x="625862" y="2624984"/>
            <a:ext cx="10299117" cy="2424764"/>
            <a:chOff x="625862" y="2624984"/>
            <a:chExt cx="10299117" cy="2424764"/>
          </a:xfrm>
        </p:grpSpPr>
        <p:sp>
          <p:nvSpPr>
            <p:cNvPr id="3" name="矩形 2">
              <a:extLst>
                <a:ext uri="{FF2B5EF4-FFF2-40B4-BE49-F238E27FC236}">
                  <a16:creationId xmlns:a16="http://schemas.microsoft.com/office/drawing/2014/main" id="{2E7633CD-7E19-402E-883B-2369531DA227}"/>
                </a:ext>
              </a:extLst>
            </p:cNvPr>
            <p:cNvSpPr/>
            <p:nvPr/>
          </p:nvSpPr>
          <p:spPr>
            <a:xfrm>
              <a:off x="625862" y="4588083"/>
              <a:ext cx="10299117" cy="461665"/>
            </a:xfrm>
            <a:prstGeom prst="rect">
              <a:avLst/>
            </a:prstGeom>
          </p:spPr>
          <p:txBody>
            <a:bodyPr wrap="square">
              <a:spAutoFit/>
            </a:bodyPr>
            <a:lstStyle/>
            <a:p>
              <a:r>
                <a:rPr lang="zh-CN" altLang="en-US" sz="2400" dirty="0">
                  <a:solidFill>
                    <a:srgbClr val="C00000"/>
                  </a:solidFill>
                </a:rPr>
                <a:t>注意：最后的结果需要进行还原，再应用回机器人动作的运行</a:t>
              </a:r>
            </a:p>
          </p:txBody>
        </p:sp>
        <p:sp>
          <p:nvSpPr>
            <p:cNvPr id="19" name="文本框 18">
              <a:extLst>
                <a:ext uri="{FF2B5EF4-FFF2-40B4-BE49-F238E27FC236}">
                  <a16:creationId xmlns:a16="http://schemas.microsoft.com/office/drawing/2014/main" id="{A0A5F0C2-4A10-4F1A-84A2-6EF1F3DCE974}"/>
                </a:ext>
              </a:extLst>
            </p:cNvPr>
            <p:cNvSpPr txBox="1"/>
            <p:nvPr/>
          </p:nvSpPr>
          <p:spPr>
            <a:xfrm>
              <a:off x="5880378" y="2624984"/>
              <a:ext cx="1415772" cy="461665"/>
            </a:xfrm>
            <a:prstGeom prst="rect">
              <a:avLst/>
            </a:prstGeom>
            <a:noFill/>
          </p:spPr>
          <p:txBody>
            <a:bodyPr wrap="none" rtlCol="0">
              <a:spAutoFit/>
            </a:bodyPr>
            <a:lstStyle/>
            <a:p>
              <a:r>
                <a:rPr lang="zh-CN" altLang="en-US" sz="2400" dirty="0">
                  <a:latin typeface="宋体" panose="02010600030101010101" pitchFamily="2" charset="-122"/>
                </a:rPr>
                <a:t>效率更高</a:t>
              </a:r>
            </a:p>
          </p:txBody>
        </p:sp>
      </p:grpSp>
    </p:spTree>
    <p:extLst>
      <p:ext uri="{BB962C8B-B14F-4D97-AF65-F5344CB8AC3E}">
        <p14:creationId xmlns:p14="http://schemas.microsoft.com/office/powerpoint/2010/main" val="249343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ppt_x"/>
                                          </p:val>
                                        </p:tav>
                                        <p:tav tm="100000">
                                          <p:val>
                                            <p:strVal val="#ppt_x"/>
                                          </p:val>
                                        </p:tav>
                                      </p:tavLst>
                                    </p:anim>
                                    <p:anim calcmode="lin" valueType="num">
                                      <p:cBhvr additive="base">
                                        <p:cTn id="1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additive="base">
                                        <p:cTn id="18" dur="500" fill="hold"/>
                                        <p:tgtEl>
                                          <p:spTgt spid="18"/>
                                        </p:tgtEl>
                                        <p:attrNameLst>
                                          <p:attrName>ppt_x</p:attrName>
                                        </p:attrNameLst>
                                      </p:cBhvr>
                                      <p:tavLst>
                                        <p:tav tm="0">
                                          <p:val>
                                            <p:strVal val="#ppt_x"/>
                                          </p:val>
                                        </p:tav>
                                        <p:tav tm="100000">
                                          <p:val>
                                            <p:strVal val="#ppt_x"/>
                                          </p:val>
                                        </p:tav>
                                      </p:tavLst>
                                    </p:anim>
                                    <p:anim calcmode="lin" valueType="num">
                                      <p:cBhvr additive="base">
                                        <p:cTn id="1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500" fill="hold"/>
                                        <p:tgtEl>
                                          <p:spTgt spid="20"/>
                                        </p:tgtEl>
                                        <p:attrNameLst>
                                          <p:attrName>ppt_x</p:attrName>
                                        </p:attrNameLst>
                                      </p:cBhvr>
                                      <p:tavLst>
                                        <p:tav tm="0">
                                          <p:val>
                                            <p:strVal val="#ppt_x"/>
                                          </p:val>
                                        </p:tav>
                                        <p:tav tm="100000">
                                          <p:val>
                                            <p:strVal val="#ppt_x"/>
                                          </p:val>
                                        </p:tav>
                                      </p:tavLst>
                                    </p:anim>
                                    <p:anim calcmode="lin" valueType="num">
                                      <p:cBhvr additive="base">
                                        <p:cTn id="2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4350" y="375429"/>
            <a:ext cx="8676211" cy="634221"/>
          </a:xfrm>
        </p:spPr>
        <p:txBody>
          <a:bodyPr/>
          <a:lstStyle/>
          <a:p>
            <a:r>
              <a:rPr lang="zh-CN" altLang="en-US" b="1" dirty="0">
                <a:solidFill>
                  <a:srgbClr val="1570C1"/>
                </a:solidFill>
              </a:rPr>
              <a:t>评估函数设计</a:t>
            </a:r>
          </a:p>
        </p:txBody>
      </p:sp>
      <p:grpSp>
        <p:nvGrpSpPr>
          <p:cNvPr id="4" name="组合 3"/>
          <p:cNvGrpSpPr/>
          <p:nvPr/>
        </p:nvGrpSpPr>
        <p:grpSpPr bwMode="auto">
          <a:xfrm flipH="1">
            <a:off x="11182350" y="0"/>
            <a:ext cx="1009650" cy="1009650"/>
            <a:chOff x="0" y="0"/>
            <a:chExt cx="3600450" cy="3600450"/>
          </a:xfrm>
        </p:grpSpPr>
        <p:sp>
          <p:nvSpPr>
            <p:cNvPr id="5" name="直角三角形 4"/>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直角三角形 5"/>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7" name="组合 14"/>
          <p:cNvGrpSpPr/>
          <p:nvPr/>
        </p:nvGrpSpPr>
        <p:grpSpPr bwMode="auto">
          <a:xfrm flipV="1">
            <a:off x="0" y="5829300"/>
            <a:ext cx="1028700" cy="102870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直角三角形 8"/>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cxnSp>
        <p:nvCxnSpPr>
          <p:cNvPr id="12" name="直接连接符 11"/>
          <p:cNvCxnSpPr/>
          <p:nvPr/>
        </p:nvCxnSpPr>
        <p:spPr>
          <a:xfrm>
            <a:off x="-390772" y="1019175"/>
            <a:ext cx="7686922" cy="0"/>
          </a:xfrm>
          <a:prstGeom prst="line">
            <a:avLst/>
          </a:prstGeom>
          <a:ln w="25400">
            <a:solidFill>
              <a:srgbClr val="95A5A6"/>
            </a:solidFill>
          </a:ln>
        </p:spPr>
        <p:style>
          <a:lnRef idx="1">
            <a:schemeClr val="accent1"/>
          </a:lnRef>
          <a:fillRef idx="0">
            <a:schemeClr val="accent1"/>
          </a:fillRef>
          <a:effectRef idx="0">
            <a:schemeClr val="accent1"/>
          </a:effectRef>
          <a:fontRef idx="minor">
            <a:schemeClr val="tx1"/>
          </a:fontRef>
        </p:style>
      </p:cxnSp>
      <p:sp>
        <p:nvSpPr>
          <p:cNvPr id="10" name="箭头: 右 9">
            <a:extLst>
              <a:ext uri="{FF2B5EF4-FFF2-40B4-BE49-F238E27FC236}">
                <a16:creationId xmlns:a16="http://schemas.microsoft.com/office/drawing/2014/main" id="{D507F1FA-D616-4D3F-BF27-3ECE5A31D1A3}"/>
              </a:ext>
            </a:extLst>
          </p:cNvPr>
          <p:cNvSpPr/>
          <p:nvPr/>
        </p:nvSpPr>
        <p:spPr>
          <a:xfrm>
            <a:off x="6574159" y="1836869"/>
            <a:ext cx="1870712" cy="6883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距离尺度</a:t>
            </a:r>
          </a:p>
        </p:txBody>
      </p:sp>
      <p:sp>
        <p:nvSpPr>
          <p:cNvPr id="11" name="矩形 10">
            <a:extLst>
              <a:ext uri="{FF2B5EF4-FFF2-40B4-BE49-F238E27FC236}">
                <a16:creationId xmlns:a16="http://schemas.microsoft.com/office/drawing/2014/main" id="{22529EF5-04F4-420B-B2D6-F8EC70846B75}"/>
              </a:ext>
            </a:extLst>
          </p:cNvPr>
          <p:cNvSpPr/>
          <p:nvPr/>
        </p:nvSpPr>
        <p:spPr>
          <a:xfrm>
            <a:off x="4641257" y="1623837"/>
            <a:ext cx="1282799" cy="10886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踢球</a:t>
            </a:r>
          </a:p>
        </p:txBody>
      </p:sp>
      <p:sp>
        <p:nvSpPr>
          <p:cNvPr id="13" name="矩形 12">
            <a:extLst>
              <a:ext uri="{FF2B5EF4-FFF2-40B4-BE49-F238E27FC236}">
                <a16:creationId xmlns:a16="http://schemas.microsoft.com/office/drawing/2014/main" id="{BB3191BA-6F26-4531-AF5A-108B3458852C}"/>
              </a:ext>
            </a:extLst>
          </p:cNvPr>
          <p:cNvSpPr/>
          <p:nvPr/>
        </p:nvSpPr>
        <p:spPr>
          <a:xfrm>
            <a:off x="8922696" y="1650952"/>
            <a:ext cx="1282799" cy="10886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长踢</a:t>
            </a:r>
          </a:p>
        </p:txBody>
      </p:sp>
      <p:sp>
        <p:nvSpPr>
          <p:cNvPr id="14" name="矩形 13">
            <a:extLst>
              <a:ext uri="{FF2B5EF4-FFF2-40B4-BE49-F238E27FC236}">
                <a16:creationId xmlns:a16="http://schemas.microsoft.com/office/drawing/2014/main" id="{4A930F21-9398-4DB1-AB65-1F1A9EEF1751}"/>
              </a:ext>
            </a:extLst>
          </p:cNvPr>
          <p:cNvSpPr/>
          <p:nvPr/>
        </p:nvSpPr>
        <p:spPr>
          <a:xfrm>
            <a:off x="672049" y="1678263"/>
            <a:ext cx="1282799" cy="10886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快踢</a:t>
            </a:r>
          </a:p>
        </p:txBody>
      </p:sp>
      <p:sp>
        <p:nvSpPr>
          <p:cNvPr id="15" name="箭头: 左 14">
            <a:extLst>
              <a:ext uri="{FF2B5EF4-FFF2-40B4-BE49-F238E27FC236}">
                <a16:creationId xmlns:a16="http://schemas.microsoft.com/office/drawing/2014/main" id="{F0D500E2-C440-451F-9012-DE6C66EC6B2D}"/>
              </a:ext>
            </a:extLst>
          </p:cNvPr>
          <p:cNvSpPr/>
          <p:nvPr/>
        </p:nvSpPr>
        <p:spPr>
          <a:xfrm>
            <a:off x="2372976" y="1909642"/>
            <a:ext cx="1805923" cy="6213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时间尺度</a:t>
            </a:r>
          </a:p>
        </p:txBody>
      </p:sp>
      <p:pic>
        <p:nvPicPr>
          <p:cNvPr id="16" name="图片 15">
            <a:extLst>
              <a:ext uri="{FF2B5EF4-FFF2-40B4-BE49-F238E27FC236}">
                <a16:creationId xmlns:a16="http://schemas.microsoft.com/office/drawing/2014/main" id="{20CFF310-699D-455B-98BC-E2F9642450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047" y="2891858"/>
            <a:ext cx="9798947" cy="3414207"/>
          </a:xfrm>
          <a:prstGeom prst="rect">
            <a:avLst/>
          </a:prstGeom>
        </p:spPr>
      </p:pic>
    </p:spTree>
    <p:extLst>
      <p:ext uri="{BB962C8B-B14F-4D97-AF65-F5344CB8AC3E}">
        <p14:creationId xmlns:p14="http://schemas.microsoft.com/office/powerpoint/2010/main" val="2606062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ppt_x"/>
                                          </p:val>
                                        </p:tav>
                                        <p:tav tm="100000">
                                          <p:val>
                                            <p:strVal val="#ppt_x"/>
                                          </p:val>
                                        </p:tav>
                                      </p:tavLst>
                                    </p:anim>
                                    <p:anim calcmode="lin" valueType="num">
                                      <p:cBhvr additive="base">
                                        <p:cTn id="17" dur="500" fill="hold"/>
                                        <p:tgtEl>
                                          <p:spTgt spid="15"/>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ppt_x"/>
                                          </p:val>
                                        </p:tav>
                                        <p:tav tm="100000">
                                          <p:val>
                                            <p:strVal val="#ppt_x"/>
                                          </p:val>
                                        </p:tav>
                                      </p:tavLst>
                                    </p:anim>
                                    <p:anim calcmode="lin" valueType="num">
                                      <p:cBhvr additive="base">
                                        <p:cTn id="25" dur="500" fill="hold"/>
                                        <p:tgtEl>
                                          <p:spTgt spid="13"/>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500" fill="hold"/>
                                        <p:tgtEl>
                                          <p:spTgt spid="14"/>
                                        </p:tgtEl>
                                        <p:attrNameLst>
                                          <p:attrName>ppt_x</p:attrName>
                                        </p:attrNameLst>
                                      </p:cBhvr>
                                      <p:tavLst>
                                        <p:tav tm="0">
                                          <p:val>
                                            <p:strVal val="#ppt_x"/>
                                          </p:val>
                                        </p:tav>
                                        <p:tav tm="100000">
                                          <p:val>
                                            <p:strVal val="#ppt_x"/>
                                          </p:val>
                                        </p:tav>
                                      </p:tavLst>
                                    </p:anim>
                                    <p:anim calcmode="lin" valueType="num">
                                      <p:cBhvr additive="base">
                                        <p:cTn id="29"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ppt_x"/>
                                          </p:val>
                                        </p:tav>
                                        <p:tav tm="100000">
                                          <p:val>
                                            <p:strVal val="#ppt_x"/>
                                          </p:val>
                                        </p:tav>
                                      </p:tavLst>
                                    </p:anim>
                                    <p:anim calcmode="lin" valueType="num">
                                      <p:cBhvr additive="base">
                                        <p:cTn id="3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animBg="1"/>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4350" y="375429"/>
            <a:ext cx="8676211" cy="634221"/>
          </a:xfrm>
        </p:spPr>
        <p:txBody>
          <a:bodyPr/>
          <a:lstStyle/>
          <a:p>
            <a:r>
              <a:rPr lang="zh-CN" altLang="en-US" b="1" dirty="0">
                <a:solidFill>
                  <a:srgbClr val="1570C1"/>
                </a:solidFill>
              </a:rPr>
              <a:t>目前进展与问题</a:t>
            </a:r>
          </a:p>
        </p:txBody>
      </p:sp>
      <p:grpSp>
        <p:nvGrpSpPr>
          <p:cNvPr id="4" name="组合 3"/>
          <p:cNvGrpSpPr/>
          <p:nvPr/>
        </p:nvGrpSpPr>
        <p:grpSpPr bwMode="auto">
          <a:xfrm flipH="1">
            <a:off x="11182350" y="0"/>
            <a:ext cx="1009650" cy="1009650"/>
            <a:chOff x="0" y="0"/>
            <a:chExt cx="3600450" cy="3600450"/>
          </a:xfrm>
        </p:grpSpPr>
        <p:sp>
          <p:nvSpPr>
            <p:cNvPr id="5" name="直角三角形 4"/>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直角三角形 5"/>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7" name="组合 14"/>
          <p:cNvGrpSpPr/>
          <p:nvPr/>
        </p:nvGrpSpPr>
        <p:grpSpPr bwMode="auto">
          <a:xfrm flipV="1">
            <a:off x="0" y="5829300"/>
            <a:ext cx="1028700" cy="102870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直角三角形 8"/>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cxnSp>
        <p:nvCxnSpPr>
          <p:cNvPr id="12" name="直接连接符 11"/>
          <p:cNvCxnSpPr/>
          <p:nvPr/>
        </p:nvCxnSpPr>
        <p:spPr>
          <a:xfrm>
            <a:off x="-390772" y="1019175"/>
            <a:ext cx="7686922" cy="0"/>
          </a:xfrm>
          <a:prstGeom prst="line">
            <a:avLst/>
          </a:prstGeom>
          <a:ln w="25400">
            <a:solidFill>
              <a:srgbClr val="95A5A6"/>
            </a:solidFill>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160BF2D3-AC13-4587-8111-1C2E78D68F13}"/>
              </a:ext>
            </a:extLst>
          </p:cNvPr>
          <p:cNvGrpSpPr/>
          <p:nvPr/>
        </p:nvGrpSpPr>
        <p:grpSpPr>
          <a:xfrm>
            <a:off x="864567" y="2002742"/>
            <a:ext cx="10174517" cy="830997"/>
            <a:chOff x="849314" y="2709309"/>
            <a:chExt cx="10174517" cy="830997"/>
          </a:xfrm>
        </p:grpSpPr>
        <p:grpSp>
          <p:nvGrpSpPr>
            <p:cNvPr id="22" name="组合 21">
              <a:extLst>
                <a:ext uri="{FF2B5EF4-FFF2-40B4-BE49-F238E27FC236}">
                  <a16:creationId xmlns:a16="http://schemas.microsoft.com/office/drawing/2014/main" id="{53588D5F-6B69-4B91-AD7D-D087D0FD094C}"/>
                </a:ext>
              </a:extLst>
            </p:cNvPr>
            <p:cNvGrpSpPr/>
            <p:nvPr/>
          </p:nvGrpSpPr>
          <p:grpSpPr>
            <a:xfrm rot="5400000">
              <a:off x="953019" y="2624656"/>
              <a:ext cx="700639" cy="908050"/>
              <a:chOff x="4020870" y="2194485"/>
              <a:chExt cx="1102258" cy="1432090"/>
            </a:xfrm>
            <a:effectLst>
              <a:outerShdw blurRad="444500" dist="254000" dir="8100000" algn="tr" rotWithShape="0">
                <a:prstClr val="black">
                  <a:alpha val="50000"/>
                </a:prstClr>
              </a:outerShdw>
            </a:effectLst>
          </p:grpSpPr>
          <p:sp>
            <p:nvSpPr>
              <p:cNvPr id="23" name="等腰三角形 43">
                <a:extLst>
                  <a:ext uri="{FF2B5EF4-FFF2-40B4-BE49-F238E27FC236}">
                    <a16:creationId xmlns:a16="http://schemas.microsoft.com/office/drawing/2014/main" id="{20A7BF06-419C-44B7-9B33-3DE9AA75D21D}"/>
                  </a:ext>
                </a:extLst>
              </p:cNvPr>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black"/>
                  </a:solidFill>
                  <a:latin typeface="Calibri"/>
                  <a:ea typeface="宋体" panose="02010600030101010101" pitchFamily="2" charset="-122"/>
                </a:endParaRPr>
              </a:p>
            </p:txBody>
          </p:sp>
          <p:sp>
            <p:nvSpPr>
              <p:cNvPr id="24" name="等腰三角形 42">
                <a:extLst>
                  <a:ext uri="{FF2B5EF4-FFF2-40B4-BE49-F238E27FC236}">
                    <a16:creationId xmlns:a16="http://schemas.microsoft.com/office/drawing/2014/main" id="{72B0F6BE-1405-492A-A4AB-014FC1057647}"/>
                  </a:ext>
                </a:extLst>
              </p:cNvPr>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sp>
          <p:nvSpPr>
            <p:cNvPr id="32" name="文本框 31">
              <a:extLst>
                <a:ext uri="{FF2B5EF4-FFF2-40B4-BE49-F238E27FC236}">
                  <a16:creationId xmlns:a16="http://schemas.microsoft.com/office/drawing/2014/main" id="{09C5164C-0360-4C61-AE45-82AE1C17FCA2}"/>
                </a:ext>
              </a:extLst>
            </p:cNvPr>
            <p:cNvSpPr txBox="1"/>
            <p:nvPr/>
          </p:nvSpPr>
          <p:spPr>
            <a:xfrm>
              <a:off x="2149319" y="2709309"/>
              <a:ext cx="8874512" cy="830997"/>
            </a:xfrm>
            <a:prstGeom prst="rect">
              <a:avLst/>
            </a:prstGeom>
            <a:noFill/>
          </p:spPr>
          <p:txBody>
            <a:bodyPr wrap="square" rtlCol="0">
              <a:spAutoFit/>
            </a:bodyPr>
            <a:lstStyle/>
            <a:p>
              <a:pPr lvl="0" eaLnBrk="1" fontAlgn="auto" hangingPunct="1">
                <a:spcBef>
                  <a:spcPts val="0"/>
                </a:spcBef>
                <a:spcAft>
                  <a:spcPts val="0"/>
                </a:spcAft>
                <a:defRPr/>
              </a:pPr>
              <a:r>
                <a:rPr lang="zh-CN" altLang="en-US" sz="2400" dirty="0">
                  <a:latin typeface="宋体" panose="02010600030101010101" pitchFamily="2" charset="-122"/>
                </a:rPr>
                <a:t>步长设置不合适，收敛效果不好，步长太大无法收敛，太小又陷入局部最优</a:t>
              </a:r>
              <a:endParaRPr lang="en-US" altLang="zh-CN" sz="2400" dirty="0">
                <a:latin typeface="宋体" panose="02010600030101010101" pitchFamily="2" charset="-122"/>
              </a:endParaRPr>
            </a:p>
          </p:txBody>
        </p:sp>
      </p:grpSp>
      <p:grpSp>
        <p:nvGrpSpPr>
          <p:cNvPr id="35" name="组合 34">
            <a:extLst>
              <a:ext uri="{FF2B5EF4-FFF2-40B4-BE49-F238E27FC236}">
                <a16:creationId xmlns:a16="http://schemas.microsoft.com/office/drawing/2014/main" id="{9C8C2F7C-5AE6-41B7-A5E8-1CF8613FAA0F}"/>
              </a:ext>
            </a:extLst>
          </p:cNvPr>
          <p:cNvGrpSpPr/>
          <p:nvPr/>
        </p:nvGrpSpPr>
        <p:grpSpPr>
          <a:xfrm>
            <a:off x="849314" y="3535402"/>
            <a:ext cx="10317161" cy="1200329"/>
            <a:chOff x="864568" y="5245122"/>
            <a:chExt cx="10317161" cy="1200329"/>
          </a:xfrm>
        </p:grpSpPr>
        <p:grpSp>
          <p:nvGrpSpPr>
            <p:cNvPr id="28" name="组合 27">
              <a:extLst>
                <a:ext uri="{FF2B5EF4-FFF2-40B4-BE49-F238E27FC236}">
                  <a16:creationId xmlns:a16="http://schemas.microsoft.com/office/drawing/2014/main" id="{9E9E8D63-7AF7-4D90-B497-F10BDBB0D763}"/>
                </a:ext>
              </a:extLst>
            </p:cNvPr>
            <p:cNvGrpSpPr/>
            <p:nvPr/>
          </p:nvGrpSpPr>
          <p:grpSpPr>
            <a:xfrm rot="5400000">
              <a:off x="968273" y="5204343"/>
              <a:ext cx="700639" cy="908050"/>
              <a:chOff x="4020870" y="2194485"/>
              <a:chExt cx="1102258" cy="1432090"/>
            </a:xfrm>
            <a:effectLst>
              <a:outerShdw blurRad="444500" dist="254000" dir="8100000" algn="tr" rotWithShape="0">
                <a:prstClr val="black">
                  <a:alpha val="50000"/>
                </a:prstClr>
              </a:outerShdw>
            </a:effectLst>
          </p:grpSpPr>
          <p:sp>
            <p:nvSpPr>
              <p:cNvPr id="29" name="等腰三角形 43">
                <a:extLst>
                  <a:ext uri="{FF2B5EF4-FFF2-40B4-BE49-F238E27FC236}">
                    <a16:creationId xmlns:a16="http://schemas.microsoft.com/office/drawing/2014/main" id="{79B0325B-B8AE-441A-ACAE-E50F664C5413}"/>
                  </a:ext>
                </a:extLst>
              </p:cNvPr>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black"/>
                  </a:solidFill>
                  <a:latin typeface="Calibri"/>
                  <a:ea typeface="宋体" panose="02010600030101010101" pitchFamily="2" charset="-122"/>
                </a:endParaRPr>
              </a:p>
            </p:txBody>
          </p:sp>
          <p:sp>
            <p:nvSpPr>
              <p:cNvPr id="30" name="等腰三角形 42">
                <a:extLst>
                  <a:ext uri="{FF2B5EF4-FFF2-40B4-BE49-F238E27FC236}">
                    <a16:creationId xmlns:a16="http://schemas.microsoft.com/office/drawing/2014/main" id="{3FAC7305-8284-4C42-837D-F8F48237EE7C}"/>
                  </a:ext>
                </a:extLst>
              </p:cNvPr>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grpSp>
        <p:sp>
          <p:nvSpPr>
            <p:cNvPr id="34" name="文本框 33">
              <a:extLst>
                <a:ext uri="{FF2B5EF4-FFF2-40B4-BE49-F238E27FC236}">
                  <a16:creationId xmlns:a16="http://schemas.microsoft.com/office/drawing/2014/main" id="{01FB14B2-849F-45A0-B896-737C7DC0D2B3}"/>
                </a:ext>
              </a:extLst>
            </p:cNvPr>
            <p:cNvSpPr txBox="1"/>
            <p:nvPr/>
          </p:nvSpPr>
          <p:spPr>
            <a:xfrm>
              <a:off x="2164574" y="5245122"/>
              <a:ext cx="9017155" cy="1200329"/>
            </a:xfrm>
            <a:prstGeom prst="rect">
              <a:avLst/>
            </a:prstGeom>
            <a:noFill/>
          </p:spPr>
          <p:txBody>
            <a:bodyPr wrap="square" rtlCol="0">
              <a:spAutoFit/>
            </a:bodyPr>
            <a:lstStyle/>
            <a:p>
              <a:r>
                <a:rPr lang="zh-CN" altLang="en-US" sz="2400" dirty="0">
                  <a:latin typeface="宋体" panose="02010600030101010101" pitchFamily="2" charset="-122"/>
                </a:rPr>
                <a:t>计算资源不够，设计出的动作不够稳定、命中率不太高，希望之后能通过计算机分布式集群进行优化</a:t>
              </a:r>
              <a:endParaRPr lang="en-US" altLang="zh-CN" sz="2400" dirty="0">
                <a:latin typeface="宋体" panose="02010600030101010101" pitchFamily="2" charset="-122"/>
              </a:endParaRPr>
            </a:p>
            <a:p>
              <a:endParaRPr lang="zh-CN" altLang="en-US" sz="2400" dirty="0">
                <a:latin typeface="宋体" panose="02010600030101010101" pitchFamily="2" charset="-122"/>
              </a:endParaRPr>
            </a:p>
          </p:txBody>
        </p:sp>
      </p:grpSp>
    </p:spTree>
    <p:extLst>
      <p:ext uri="{BB962C8B-B14F-4D97-AF65-F5344CB8AC3E}">
        <p14:creationId xmlns:p14="http://schemas.microsoft.com/office/powerpoint/2010/main" val="1843894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additive="base">
                                        <p:cTn id="12" dur="500" fill="hold"/>
                                        <p:tgtEl>
                                          <p:spTgt spid="37"/>
                                        </p:tgtEl>
                                        <p:attrNameLst>
                                          <p:attrName>ppt_x</p:attrName>
                                        </p:attrNameLst>
                                      </p:cBhvr>
                                      <p:tavLst>
                                        <p:tav tm="0">
                                          <p:val>
                                            <p:strVal val="#ppt_x"/>
                                          </p:val>
                                        </p:tav>
                                        <p:tav tm="100000">
                                          <p:val>
                                            <p:strVal val="#ppt_x"/>
                                          </p:val>
                                        </p:tav>
                                      </p:tavLst>
                                    </p:anim>
                                    <p:anim calcmode="lin" valueType="num">
                                      <p:cBhvr additive="base">
                                        <p:cTn id="13"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 calcmode="lin" valueType="num">
                                      <p:cBhvr additive="base">
                                        <p:cTn id="18" dur="500" fill="hold"/>
                                        <p:tgtEl>
                                          <p:spTgt spid="35"/>
                                        </p:tgtEl>
                                        <p:attrNameLst>
                                          <p:attrName>ppt_x</p:attrName>
                                        </p:attrNameLst>
                                      </p:cBhvr>
                                      <p:tavLst>
                                        <p:tav tm="0">
                                          <p:val>
                                            <p:strVal val="#ppt_x"/>
                                          </p:val>
                                        </p:tav>
                                        <p:tav tm="100000">
                                          <p:val>
                                            <p:strVal val="#ppt_x"/>
                                          </p:val>
                                        </p:tav>
                                      </p:tavLst>
                                    </p:anim>
                                    <p:anim calcmode="lin" valueType="num">
                                      <p:cBhvr additive="base">
                                        <p:cTn id="19"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组合 3"/>
          <p:cNvGrpSpPr/>
          <p:nvPr/>
        </p:nvGrpSpPr>
        <p:grpSpPr bwMode="auto">
          <a:xfrm flipH="1">
            <a:off x="11182350" y="0"/>
            <a:ext cx="1009650"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25603" name="组合 14"/>
          <p:cNvGrpSpPr/>
          <p:nvPr/>
        </p:nvGrpSpPr>
        <p:grpSpPr bwMode="auto">
          <a:xfrm flipV="1">
            <a:off x="0"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5" name="Rectangle 24"/>
          <p:cNvSpPr/>
          <p:nvPr/>
        </p:nvSpPr>
        <p:spPr>
          <a:xfrm>
            <a:off x="0" y="1991479"/>
            <a:ext cx="6096000" cy="2308781"/>
          </a:xfrm>
          <a:prstGeom prst="rect">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TextBox 27"/>
          <p:cNvSpPr txBox="1"/>
          <p:nvPr/>
        </p:nvSpPr>
        <p:spPr>
          <a:xfrm>
            <a:off x="692979" y="2358430"/>
            <a:ext cx="4462117" cy="1323439"/>
          </a:xfrm>
          <a:prstGeom prst="rect">
            <a:avLst/>
          </a:prstGeom>
          <a:noFill/>
        </p:spPr>
        <p:txBody>
          <a:bodyPr wrap="square">
            <a:spAutoFit/>
          </a:bodyPr>
          <a:lstStyle/>
          <a:p>
            <a:pPr algn="ctr"/>
            <a:r>
              <a:rPr lang="zh-CN" altLang="en-US" sz="4000" dirty="0">
                <a:solidFill>
                  <a:schemeClr val="bg1"/>
                </a:solidFill>
                <a:latin typeface="+mn-ea"/>
                <a:sym typeface="+mn-ea"/>
              </a:rPr>
              <a:t>基于改进人工势场法的机器人避障</a:t>
            </a:r>
          </a:p>
        </p:txBody>
      </p:sp>
      <p:sp>
        <p:nvSpPr>
          <p:cNvPr id="23" name="椭圆 22"/>
          <p:cNvSpPr/>
          <p:nvPr/>
        </p:nvSpPr>
        <p:spPr>
          <a:xfrm>
            <a:off x="9356583" y="3235782"/>
            <a:ext cx="755650" cy="75406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4" name="椭圆 23"/>
          <p:cNvSpPr/>
          <p:nvPr/>
        </p:nvSpPr>
        <p:spPr>
          <a:xfrm>
            <a:off x="10778983" y="3681869"/>
            <a:ext cx="377825" cy="377825"/>
          </a:xfrm>
          <a:prstGeom prst="ellips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800">
              <a:latin typeface="Impact" panose="020B0806030902050204" pitchFamily="34" charset="0"/>
            </a:endParaRPr>
          </a:p>
        </p:txBody>
      </p:sp>
      <p:sp>
        <p:nvSpPr>
          <p:cNvPr id="26" name="椭圆 25"/>
          <p:cNvSpPr/>
          <p:nvPr/>
        </p:nvSpPr>
        <p:spPr>
          <a:xfrm>
            <a:off x="7957996" y="4070807"/>
            <a:ext cx="552450" cy="550862"/>
          </a:xfrm>
          <a:prstGeom prst="ellips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800">
              <a:latin typeface="Impact" panose="020B0806030902050204" pitchFamily="34" charset="0"/>
            </a:endParaRPr>
          </a:p>
        </p:txBody>
      </p:sp>
      <p:sp>
        <p:nvSpPr>
          <p:cNvPr id="29" name="椭圆 28"/>
          <p:cNvSpPr/>
          <p:nvPr/>
        </p:nvSpPr>
        <p:spPr>
          <a:xfrm>
            <a:off x="9543908" y="1711782"/>
            <a:ext cx="804863" cy="804862"/>
          </a:xfrm>
          <a:prstGeom prst="ellips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800">
              <a:latin typeface="Impact" panose="020B0806030902050204" pitchFamily="34" charset="0"/>
            </a:endParaRPr>
          </a:p>
        </p:txBody>
      </p:sp>
      <p:pic>
        <p:nvPicPr>
          <p:cNvPr id="19" name="图片 18"/>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7148" t="2650" r="4080" b="1"/>
          <a:stretch>
            <a:fillRect/>
          </a:stretch>
        </p:blipFill>
        <p:spPr>
          <a:xfrm>
            <a:off x="0" y="9244"/>
            <a:ext cx="1598634" cy="1599974"/>
          </a:xfrm>
          <a:prstGeom prst="rect">
            <a:avLst/>
          </a:prstGeom>
        </p:spPr>
      </p:pic>
      <p:sp>
        <p:nvSpPr>
          <p:cNvPr id="4" name="AutoShape 4" descr="http://www.robocup2014.org/wp-content/uploads/2014/04/RCfed_high_M_Transp.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Tree>
    <p:extLst>
      <p:ext uri="{BB962C8B-B14F-4D97-AF65-F5344CB8AC3E}">
        <p14:creationId xmlns:p14="http://schemas.microsoft.com/office/powerpoint/2010/main" val="1639442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4350" y="375429"/>
            <a:ext cx="8676211" cy="634221"/>
          </a:xfrm>
        </p:spPr>
        <p:txBody>
          <a:bodyPr/>
          <a:lstStyle/>
          <a:p>
            <a:r>
              <a:rPr lang="zh-CN" altLang="en-US" b="1" dirty="0">
                <a:solidFill>
                  <a:srgbClr val="1570C1"/>
                </a:solidFill>
              </a:rPr>
              <a:t>人工势场法</a:t>
            </a:r>
          </a:p>
        </p:txBody>
      </p:sp>
      <p:grpSp>
        <p:nvGrpSpPr>
          <p:cNvPr id="4" name="组合 3"/>
          <p:cNvGrpSpPr/>
          <p:nvPr/>
        </p:nvGrpSpPr>
        <p:grpSpPr bwMode="auto">
          <a:xfrm flipH="1">
            <a:off x="11182350" y="0"/>
            <a:ext cx="1009650" cy="1009650"/>
            <a:chOff x="0" y="0"/>
            <a:chExt cx="3600450" cy="3600450"/>
          </a:xfrm>
        </p:grpSpPr>
        <p:sp>
          <p:nvSpPr>
            <p:cNvPr id="5" name="直角三角形 4"/>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直角三角形 5"/>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7" name="组合 14"/>
          <p:cNvGrpSpPr/>
          <p:nvPr/>
        </p:nvGrpSpPr>
        <p:grpSpPr bwMode="auto">
          <a:xfrm flipV="1">
            <a:off x="0" y="5829300"/>
            <a:ext cx="1028700" cy="102870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直角三角形 8"/>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cxnSp>
        <p:nvCxnSpPr>
          <p:cNvPr id="12" name="直接连接符 11"/>
          <p:cNvCxnSpPr/>
          <p:nvPr/>
        </p:nvCxnSpPr>
        <p:spPr>
          <a:xfrm>
            <a:off x="-390772" y="1019175"/>
            <a:ext cx="7686922" cy="0"/>
          </a:xfrm>
          <a:prstGeom prst="line">
            <a:avLst/>
          </a:prstGeom>
          <a:ln w="25400">
            <a:solidFill>
              <a:srgbClr val="95A5A6"/>
            </a:solidFill>
          </a:ln>
        </p:spPr>
        <p:style>
          <a:lnRef idx="1">
            <a:schemeClr val="accent1"/>
          </a:lnRef>
          <a:fillRef idx="0">
            <a:schemeClr val="accent1"/>
          </a:fillRef>
          <a:effectRef idx="0">
            <a:schemeClr val="accent1"/>
          </a:effectRef>
          <a:fontRef idx="minor">
            <a:schemeClr val="tx1"/>
          </a:fontRef>
        </p:style>
      </p:cxnSp>
      <p:sp>
        <p:nvSpPr>
          <p:cNvPr id="13" name="椭圆 12">
            <a:extLst>
              <a:ext uri="{FF2B5EF4-FFF2-40B4-BE49-F238E27FC236}">
                <a16:creationId xmlns:a16="http://schemas.microsoft.com/office/drawing/2014/main" id="{618D49CB-505F-47C1-B4B2-71F0C51C6E2E}"/>
              </a:ext>
            </a:extLst>
          </p:cNvPr>
          <p:cNvSpPr/>
          <p:nvPr/>
        </p:nvSpPr>
        <p:spPr>
          <a:xfrm>
            <a:off x="6585914" y="3319883"/>
            <a:ext cx="1317172"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机器人</a:t>
            </a:r>
          </a:p>
        </p:txBody>
      </p:sp>
      <p:sp>
        <p:nvSpPr>
          <p:cNvPr id="17" name="椭圆 16">
            <a:extLst>
              <a:ext uri="{FF2B5EF4-FFF2-40B4-BE49-F238E27FC236}">
                <a16:creationId xmlns:a16="http://schemas.microsoft.com/office/drawing/2014/main" id="{7D6DF904-D104-4D2A-AE1B-D224A710CCE9}"/>
              </a:ext>
            </a:extLst>
          </p:cNvPr>
          <p:cNvSpPr/>
          <p:nvPr/>
        </p:nvSpPr>
        <p:spPr>
          <a:xfrm>
            <a:off x="8882743" y="1806468"/>
            <a:ext cx="1524000" cy="99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障碍物</a:t>
            </a:r>
          </a:p>
        </p:txBody>
      </p:sp>
      <p:sp>
        <p:nvSpPr>
          <p:cNvPr id="18" name="椭圆 17">
            <a:extLst>
              <a:ext uri="{FF2B5EF4-FFF2-40B4-BE49-F238E27FC236}">
                <a16:creationId xmlns:a16="http://schemas.microsoft.com/office/drawing/2014/main" id="{BA76CFEF-AB41-4356-A452-96E785A42309}"/>
              </a:ext>
            </a:extLst>
          </p:cNvPr>
          <p:cNvSpPr/>
          <p:nvPr/>
        </p:nvSpPr>
        <p:spPr>
          <a:xfrm>
            <a:off x="8763000" y="5513387"/>
            <a:ext cx="1524000" cy="99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目标点</a:t>
            </a:r>
          </a:p>
        </p:txBody>
      </p:sp>
      <p:cxnSp>
        <p:nvCxnSpPr>
          <p:cNvPr id="24" name="直接箭头连接符 23">
            <a:extLst>
              <a:ext uri="{FF2B5EF4-FFF2-40B4-BE49-F238E27FC236}">
                <a16:creationId xmlns:a16="http://schemas.microsoft.com/office/drawing/2014/main" id="{D1709887-B6FA-4412-A02F-641DD549E042}"/>
              </a:ext>
            </a:extLst>
          </p:cNvPr>
          <p:cNvCxnSpPr>
            <a:cxnSpLocks/>
            <a:stCxn id="13" idx="5"/>
            <a:endCxn id="18" idx="1"/>
          </p:cNvCxnSpPr>
          <p:nvPr/>
        </p:nvCxnSpPr>
        <p:spPr>
          <a:xfrm>
            <a:off x="7710191" y="4100372"/>
            <a:ext cx="1275994" cy="15580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直接箭头连接符 26">
            <a:extLst>
              <a:ext uri="{FF2B5EF4-FFF2-40B4-BE49-F238E27FC236}">
                <a16:creationId xmlns:a16="http://schemas.microsoft.com/office/drawing/2014/main" id="{F69F8245-BC7E-4C5C-8262-0EA622CF0763}"/>
              </a:ext>
            </a:extLst>
          </p:cNvPr>
          <p:cNvCxnSpPr>
            <a:cxnSpLocks/>
            <a:stCxn id="17" idx="3"/>
            <a:endCxn id="13" idx="7"/>
          </p:cNvCxnSpPr>
          <p:nvPr/>
        </p:nvCxnSpPr>
        <p:spPr>
          <a:xfrm flipH="1">
            <a:off x="7710191" y="2651998"/>
            <a:ext cx="1395737" cy="8017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0" name="文本框 29">
            <a:extLst>
              <a:ext uri="{FF2B5EF4-FFF2-40B4-BE49-F238E27FC236}">
                <a16:creationId xmlns:a16="http://schemas.microsoft.com/office/drawing/2014/main" id="{4E4026C0-CC40-4568-B58B-714646ED43A7}"/>
              </a:ext>
            </a:extLst>
          </p:cNvPr>
          <p:cNvSpPr txBox="1"/>
          <p:nvPr/>
        </p:nvSpPr>
        <p:spPr>
          <a:xfrm>
            <a:off x="7710191" y="2664235"/>
            <a:ext cx="800219" cy="461665"/>
          </a:xfrm>
          <a:prstGeom prst="rect">
            <a:avLst/>
          </a:prstGeom>
          <a:noFill/>
        </p:spPr>
        <p:txBody>
          <a:bodyPr wrap="none" rtlCol="0">
            <a:spAutoFit/>
          </a:bodyPr>
          <a:lstStyle/>
          <a:p>
            <a:r>
              <a:rPr lang="zh-CN" altLang="en-US" sz="2400" dirty="0">
                <a:latin typeface="宋体" panose="02010600030101010101" pitchFamily="2" charset="-122"/>
              </a:rPr>
              <a:t>斥力</a:t>
            </a:r>
          </a:p>
        </p:txBody>
      </p:sp>
      <p:sp>
        <p:nvSpPr>
          <p:cNvPr id="3" name="矩形: 圆角 2">
            <a:extLst>
              <a:ext uri="{FF2B5EF4-FFF2-40B4-BE49-F238E27FC236}">
                <a16:creationId xmlns:a16="http://schemas.microsoft.com/office/drawing/2014/main" id="{7DF2F606-7808-4CA9-9F9A-9B6D9EFE1475}"/>
              </a:ext>
            </a:extLst>
          </p:cNvPr>
          <p:cNvSpPr/>
          <p:nvPr/>
        </p:nvSpPr>
        <p:spPr>
          <a:xfrm>
            <a:off x="5149289" y="1278833"/>
            <a:ext cx="2653990" cy="61687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400" dirty="0">
                <a:latin typeface="宋体" panose="02010600030101010101" pitchFamily="2" charset="-122"/>
                <a:ea typeface="宋体" panose="02010600030101010101" pitchFamily="2" charset="-122"/>
              </a:rPr>
              <a:t>一种虚拟力法</a:t>
            </a:r>
          </a:p>
        </p:txBody>
      </p:sp>
      <p:grpSp>
        <p:nvGrpSpPr>
          <p:cNvPr id="22" name="组合 21">
            <a:extLst>
              <a:ext uri="{FF2B5EF4-FFF2-40B4-BE49-F238E27FC236}">
                <a16:creationId xmlns:a16="http://schemas.microsoft.com/office/drawing/2014/main" id="{DF5ADBD1-3577-463A-B468-646269B1D531}"/>
              </a:ext>
            </a:extLst>
          </p:cNvPr>
          <p:cNvGrpSpPr/>
          <p:nvPr/>
        </p:nvGrpSpPr>
        <p:grpSpPr>
          <a:xfrm>
            <a:off x="120402" y="1453972"/>
            <a:ext cx="4361408" cy="3484233"/>
            <a:chOff x="120402" y="1453972"/>
            <a:chExt cx="4361408" cy="3484233"/>
          </a:xfrm>
        </p:grpSpPr>
        <p:sp>
          <p:nvSpPr>
            <p:cNvPr id="21" name="Freeform 245">
              <a:extLst>
                <a:ext uri="{FF2B5EF4-FFF2-40B4-BE49-F238E27FC236}">
                  <a16:creationId xmlns:a16="http://schemas.microsoft.com/office/drawing/2014/main" id="{8A4BE8CA-6098-4222-8597-A2B42E59DB8C}"/>
                </a:ext>
              </a:extLst>
            </p:cNvPr>
            <p:cNvSpPr>
              <a:spLocks/>
            </p:cNvSpPr>
            <p:nvPr/>
          </p:nvSpPr>
          <p:spPr bwMode="auto">
            <a:xfrm>
              <a:off x="120402" y="1453972"/>
              <a:ext cx="526370" cy="530946"/>
            </a:xfrm>
            <a:custGeom>
              <a:avLst/>
              <a:gdLst>
                <a:gd name="T0" fmla="*/ 2147483647 w 68"/>
                <a:gd name="T1" fmla="*/ 111383532 h 68"/>
                <a:gd name="T2" fmla="*/ 2147483647 w 68"/>
                <a:gd name="T3" fmla="*/ 2147483647 h 68"/>
                <a:gd name="T4" fmla="*/ 2116238226 w 68"/>
                <a:gd name="T5" fmla="*/ 2147483647 h 68"/>
                <a:gd name="T6" fmla="*/ 2079112429 w 68"/>
                <a:gd name="T7" fmla="*/ 2147483647 h 68"/>
                <a:gd name="T8" fmla="*/ 2041980538 w 68"/>
                <a:gd name="T9" fmla="*/ 2147483647 h 68"/>
                <a:gd name="T10" fmla="*/ 1410823326 w 68"/>
                <a:gd name="T11" fmla="*/ 2079112429 h 68"/>
                <a:gd name="T12" fmla="*/ 1039553168 w 68"/>
                <a:gd name="T13" fmla="*/ 2147483647 h 68"/>
                <a:gd name="T14" fmla="*/ 965301573 w 68"/>
                <a:gd name="T15" fmla="*/ 2147483647 h 68"/>
                <a:gd name="T16" fmla="*/ 965301573 w 68"/>
                <a:gd name="T17" fmla="*/ 2147483647 h 68"/>
                <a:gd name="T18" fmla="*/ 891049979 w 68"/>
                <a:gd name="T19" fmla="*/ 2147483647 h 68"/>
                <a:gd name="T20" fmla="*/ 891049979 w 68"/>
                <a:gd name="T21" fmla="*/ 1930603147 h 68"/>
                <a:gd name="T22" fmla="*/ 2116238226 w 68"/>
                <a:gd name="T23" fmla="*/ 445521943 h 68"/>
                <a:gd name="T24" fmla="*/ 594031225 w 68"/>
                <a:gd name="T25" fmla="*/ 1744968068 h 68"/>
                <a:gd name="T26" fmla="*/ 37125809 w 68"/>
                <a:gd name="T27" fmla="*/ 1522206811 h 68"/>
                <a:gd name="T28" fmla="*/ 0 w 68"/>
                <a:gd name="T29" fmla="*/ 1447949123 h 68"/>
                <a:gd name="T30" fmla="*/ 37125809 w 68"/>
                <a:gd name="T31" fmla="*/ 1336571732 h 68"/>
                <a:gd name="T32" fmla="*/ 2147483647 w 68"/>
                <a:gd name="T33" fmla="*/ 0 h 68"/>
                <a:gd name="T34" fmla="*/ 2147483647 w 68"/>
                <a:gd name="T35" fmla="*/ 0 h 68"/>
                <a:gd name="T36" fmla="*/ 2147483647 w 68"/>
                <a:gd name="T37" fmla="*/ 0 h 68"/>
                <a:gd name="T38" fmla="*/ 2147483647 w 68"/>
                <a:gd name="T39" fmla="*/ 111383532 h 6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8"/>
                <a:gd name="T61" fmla="*/ 0 h 68"/>
                <a:gd name="T62" fmla="*/ 68 w 68"/>
                <a:gd name="T63" fmla="*/ 68 h 6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5" name="文本框 14">
              <a:extLst>
                <a:ext uri="{FF2B5EF4-FFF2-40B4-BE49-F238E27FC236}">
                  <a16:creationId xmlns:a16="http://schemas.microsoft.com/office/drawing/2014/main" id="{0C9E1709-FB47-4BFE-93F7-EECE03483D21}"/>
                </a:ext>
              </a:extLst>
            </p:cNvPr>
            <p:cNvSpPr txBox="1"/>
            <p:nvPr/>
          </p:nvSpPr>
          <p:spPr>
            <a:xfrm>
              <a:off x="646772" y="1488612"/>
              <a:ext cx="1620957" cy="523220"/>
            </a:xfrm>
            <a:prstGeom prst="rect">
              <a:avLst/>
            </a:prstGeom>
            <a:noFill/>
          </p:spPr>
          <p:txBody>
            <a:bodyPr wrap="none" rtlCol="0">
              <a:spAutoFit/>
            </a:bodyPr>
            <a:lstStyle/>
            <a:p>
              <a:r>
                <a:rPr lang="zh-CN" altLang="en-US" sz="2800" dirty="0">
                  <a:solidFill>
                    <a:schemeClr val="accent1">
                      <a:lumMod val="75000"/>
                    </a:schemeClr>
                  </a:solidFill>
                  <a:latin typeface="宋体" panose="02010600030101010101" pitchFamily="2" charset="-122"/>
                </a:rPr>
                <a:t>基本思想</a:t>
              </a:r>
            </a:p>
          </p:txBody>
        </p:sp>
        <p:sp>
          <p:nvSpPr>
            <p:cNvPr id="20" name="文本框 19">
              <a:extLst>
                <a:ext uri="{FF2B5EF4-FFF2-40B4-BE49-F238E27FC236}">
                  <a16:creationId xmlns:a16="http://schemas.microsoft.com/office/drawing/2014/main" id="{ED6CAA84-F34E-4F52-912A-AE3BD1316B6B}"/>
                </a:ext>
              </a:extLst>
            </p:cNvPr>
            <p:cNvSpPr txBox="1"/>
            <p:nvPr/>
          </p:nvSpPr>
          <p:spPr>
            <a:xfrm>
              <a:off x="621706" y="2260549"/>
              <a:ext cx="3860104" cy="2677656"/>
            </a:xfrm>
            <a:prstGeom prst="rect">
              <a:avLst/>
            </a:prstGeom>
            <a:noFill/>
          </p:spPr>
          <p:txBody>
            <a:bodyPr wrap="square" rtlCol="0">
              <a:spAutoFit/>
            </a:bodyPr>
            <a:lstStyle/>
            <a:p>
              <a:r>
                <a:rPr lang="zh-CN" altLang="en-US" sz="2400" dirty="0">
                  <a:latin typeface="宋体" panose="02010600030101010101" pitchFamily="2" charset="-122"/>
                </a:rPr>
                <a:t>将机器人在周围环境中的运动，设计成一种抽象的人造引力场中的运动，目标点对移动机器人产生“引力”，障碍物对移动机器人产生“斥力”，最后通过求合力来控制移动机器人的运动。</a:t>
              </a:r>
            </a:p>
          </p:txBody>
        </p:sp>
      </p:grpSp>
      <p:sp>
        <p:nvSpPr>
          <p:cNvPr id="26" name="Freeform 245">
            <a:extLst>
              <a:ext uri="{FF2B5EF4-FFF2-40B4-BE49-F238E27FC236}">
                <a16:creationId xmlns:a16="http://schemas.microsoft.com/office/drawing/2014/main" id="{B240330E-A072-46E8-A1F3-DECD00AF61FF}"/>
              </a:ext>
            </a:extLst>
          </p:cNvPr>
          <p:cNvSpPr>
            <a:spLocks/>
          </p:cNvSpPr>
          <p:nvPr/>
        </p:nvSpPr>
        <p:spPr bwMode="auto">
          <a:xfrm>
            <a:off x="124848" y="5040608"/>
            <a:ext cx="526370" cy="530946"/>
          </a:xfrm>
          <a:custGeom>
            <a:avLst/>
            <a:gdLst>
              <a:gd name="T0" fmla="*/ 2147483647 w 68"/>
              <a:gd name="T1" fmla="*/ 111383532 h 68"/>
              <a:gd name="T2" fmla="*/ 2147483647 w 68"/>
              <a:gd name="T3" fmla="*/ 2147483647 h 68"/>
              <a:gd name="T4" fmla="*/ 2116238226 w 68"/>
              <a:gd name="T5" fmla="*/ 2147483647 h 68"/>
              <a:gd name="T6" fmla="*/ 2079112429 w 68"/>
              <a:gd name="T7" fmla="*/ 2147483647 h 68"/>
              <a:gd name="T8" fmla="*/ 2041980538 w 68"/>
              <a:gd name="T9" fmla="*/ 2147483647 h 68"/>
              <a:gd name="T10" fmla="*/ 1410823326 w 68"/>
              <a:gd name="T11" fmla="*/ 2079112429 h 68"/>
              <a:gd name="T12" fmla="*/ 1039553168 w 68"/>
              <a:gd name="T13" fmla="*/ 2147483647 h 68"/>
              <a:gd name="T14" fmla="*/ 965301573 w 68"/>
              <a:gd name="T15" fmla="*/ 2147483647 h 68"/>
              <a:gd name="T16" fmla="*/ 965301573 w 68"/>
              <a:gd name="T17" fmla="*/ 2147483647 h 68"/>
              <a:gd name="T18" fmla="*/ 891049979 w 68"/>
              <a:gd name="T19" fmla="*/ 2147483647 h 68"/>
              <a:gd name="T20" fmla="*/ 891049979 w 68"/>
              <a:gd name="T21" fmla="*/ 1930603147 h 68"/>
              <a:gd name="T22" fmla="*/ 2116238226 w 68"/>
              <a:gd name="T23" fmla="*/ 445521943 h 68"/>
              <a:gd name="T24" fmla="*/ 594031225 w 68"/>
              <a:gd name="T25" fmla="*/ 1744968068 h 68"/>
              <a:gd name="T26" fmla="*/ 37125809 w 68"/>
              <a:gd name="T27" fmla="*/ 1522206811 h 68"/>
              <a:gd name="T28" fmla="*/ 0 w 68"/>
              <a:gd name="T29" fmla="*/ 1447949123 h 68"/>
              <a:gd name="T30" fmla="*/ 37125809 w 68"/>
              <a:gd name="T31" fmla="*/ 1336571732 h 68"/>
              <a:gd name="T32" fmla="*/ 2147483647 w 68"/>
              <a:gd name="T33" fmla="*/ 0 h 68"/>
              <a:gd name="T34" fmla="*/ 2147483647 w 68"/>
              <a:gd name="T35" fmla="*/ 0 h 68"/>
              <a:gd name="T36" fmla="*/ 2147483647 w 68"/>
              <a:gd name="T37" fmla="*/ 0 h 68"/>
              <a:gd name="T38" fmla="*/ 2147483647 w 68"/>
              <a:gd name="T39" fmla="*/ 111383532 h 6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8"/>
              <a:gd name="T61" fmla="*/ 0 h 68"/>
              <a:gd name="T62" fmla="*/ 68 w 68"/>
              <a:gd name="T63" fmla="*/ 68 h 6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8" name="文本框 27">
            <a:extLst>
              <a:ext uri="{FF2B5EF4-FFF2-40B4-BE49-F238E27FC236}">
                <a16:creationId xmlns:a16="http://schemas.microsoft.com/office/drawing/2014/main" id="{06E95503-5395-4669-89A3-29C79E51FD4F}"/>
              </a:ext>
            </a:extLst>
          </p:cNvPr>
          <p:cNvSpPr txBox="1"/>
          <p:nvPr/>
        </p:nvSpPr>
        <p:spPr>
          <a:xfrm>
            <a:off x="621706" y="5025214"/>
            <a:ext cx="902811" cy="523220"/>
          </a:xfrm>
          <a:prstGeom prst="rect">
            <a:avLst/>
          </a:prstGeom>
          <a:noFill/>
        </p:spPr>
        <p:txBody>
          <a:bodyPr wrap="none" rtlCol="0">
            <a:spAutoFit/>
          </a:bodyPr>
          <a:lstStyle/>
          <a:p>
            <a:r>
              <a:rPr lang="zh-CN" altLang="en-US" sz="2800" dirty="0">
                <a:solidFill>
                  <a:schemeClr val="accent1">
                    <a:lumMod val="75000"/>
                  </a:schemeClr>
                </a:solidFill>
                <a:latin typeface="宋体" panose="02010600030101010101" pitchFamily="2" charset="-122"/>
              </a:rPr>
              <a:t>缺点</a:t>
            </a:r>
          </a:p>
        </p:txBody>
      </p:sp>
      <p:sp>
        <p:nvSpPr>
          <p:cNvPr id="25" name="文本框 24">
            <a:extLst>
              <a:ext uri="{FF2B5EF4-FFF2-40B4-BE49-F238E27FC236}">
                <a16:creationId xmlns:a16="http://schemas.microsoft.com/office/drawing/2014/main" id="{A1559129-AFC1-43C0-A05F-636E9BEF78F9}"/>
              </a:ext>
            </a:extLst>
          </p:cNvPr>
          <p:cNvSpPr txBox="1"/>
          <p:nvPr/>
        </p:nvSpPr>
        <p:spPr>
          <a:xfrm>
            <a:off x="1592367" y="5058292"/>
            <a:ext cx="4970655" cy="1200329"/>
          </a:xfrm>
          <a:prstGeom prst="rect">
            <a:avLst/>
          </a:prstGeom>
          <a:noFill/>
        </p:spPr>
        <p:txBody>
          <a:bodyPr wrap="square" rtlCol="0">
            <a:spAutoFit/>
          </a:bodyPr>
          <a:lstStyle/>
          <a:p>
            <a:r>
              <a:rPr lang="zh-CN" altLang="en-US" sz="2400" dirty="0">
                <a:latin typeface="宋体" panose="02010600030101010101" pitchFamily="2" charset="-122"/>
              </a:rPr>
              <a:t>应用势场法规划出来的路径一般是比较平滑并且安全，但是这种方法存在局部最优点问题。</a:t>
            </a:r>
          </a:p>
        </p:txBody>
      </p:sp>
      <p:sp>
        <p:nvSpPr>
          <p:cNvPr id="10" name="文本框 9">
            <a:extLst>
              <a:ext uri="{FF2B5EF4-FFF2-40B4-BE49-F238E27FC236}">
                <a16:creationId xmlns:a16="http://schemas.microsoft.com/office/drawing/2014/main" id="{53E26D38-528E-40CD-B316-A8EB6E4166B5}"/>
              </a:ext>
            </a:extLst>
          </p:cNvPr>
          <p:cNvSpPr txBox="1"/>
          <p:nvPr/>
        </p:nvSpPr>
        <p:spPr>
          <a:xfrm>
            <a:off x="7803279" y="4938205"/>
            <a:ext cx="800219" cy="461665"/>
          </a:xfrm>
          <a:prstGeom prst="rect">
            <a:avLst/>
          </a:prstGeom>
          <a:noFill/>
        </p:spPr>
        <p:txBody>
          <a:bodyPr wrap="none" rtlCol="0">
            <a:spAutoFit/>
          </a:bodyPr>
          <a:lstStyle/>
          <a:p>
            <a:r>
              <a:rPr lang="zh-CN" altLang="en-US" sz="2400" dirty="0">
                <a:latin typeface="宋体" panose="02010600030101010101" pitchFamily="2" charset="-122"/>
              </a:rPr>
              <a:t>引力</a:t>
            </a:r>
          </a:p>
        </p:txBody>
      </p:sp>
    </p:spTree>
    <p:extLst>
      <p:ext uri="{BB962C8B-B14F-4D97-AF65-F5344CB8AC3E}">
        <p14:creationId xmlns:p14="http://schemas.microsoft.com/office/powerpoint/2010/main" val="332728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6" grpId="0" animBg="1"/>
      <p:bldP spid="28" grpId="0"/>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4"/>
          <p:cNvGrpSpPr/>
          <p:nvPr/>
        </p:nvGrpSpPr>
        <p:grpSpPr bwMode="auto">
          <a:xfrm flipV="1">
            <a:off x="0" y="5829300"/>
            <a:ext cx="1028700" cy="1028700"/>
            <a:chOff x="0" y="0"/>
            <a:chExt cx="3600450" cy="3600450"/>
          </a:xfrm>
        </p:grpSpPr>
        <p:sp>
          <p:nvSpPr>
            <p:cNvPr id="3" name="直角三角形 2"/>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直角三角形 3"/>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 name="组合 4"/>
          <p:cNvGrpSpPr/>
          <p:nvPr/>
        </p:nvGrpSpPr>
        <p:grpSpPr bwMode="auto">
          <a:xfrm flipH="1">
            <a:off x="11182350" y="0"/>
            <a:ext cx="1009650" cy="1009650"/>
            <a:chOff x="0" y="0"/>
            <a:chExt cx="3600450" cy="3600450"/>
          </a:xfrm>
        </p:grpSpPr>
        <p:sp>
          <p:nvSpPr>
            <p:cNvPr id="6" name="直角三角形 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直角三角形 6"/>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8" name="文本框 7"/>
          <p:cNvSpPr txBox="1"/>
          <p:nvPr/>
        </p:nvSpPr>
        <p:spPr>
          <a:xfrm>
            <a:off x="575945" y="381000"/>
            <a:ext cx="6304915" cy="768350"/>
          </a:xfrm>
          <a:prstGeom prst="rect">
            <a:avLst/>
          </a:prstGeom>
          <a:noFill/>
        </p:spPr>
        <p:txBody>
          <a:bodyPr wrap="square" rtlCol="0">
            <a:spAutoFit/>
          </a:bodyPr>
          <a:lstStyle/>
          <a:p>
            <a:r>
              <a:rPr lang="zh-CN" altLang="en-US" sz="4400" dirty="0">
                <a:solidFill>
                  <a:schemeClr val="accent1"/>
                </a:solidFill>
                <a:latin typeface="等线" panose="02010600030101010101" pitchFamily="2" charset="-122"/>
                <a:ea typeface="等线" panose="02010600030101010101" pitchFamily="2" charset="-122"/>
              </a:rPr>
              <a:t>西工大与足球机器人</a:t>
            </a:r>
          </a:p>
        </p:txBody>
      </p:sp>
      <p:cxnSp>
        <p:nvCxnSpPr>
          <p:cNvPr id="9" name="直接连接符 8"/>
          <p:cNvCxnSpPr/>
          <p:nvPr/>
        </p:nvCxnSpPr>
        <p:spPr>
          <a:xfrm>
            <a:off x="-364102" y="1149350"/>
            <a:ext cx="9687172" cy="0"/>
          </a:xfrm>
          <a:prstGeom prst="line">
            <a:avLst/>
          </a:prstGeom>
          <a:ln w="25400">
            <a:solidFill>
              <a:srgbClr val="95A5A6"/>
            </a:solidFill>
          </a:ln>
        </p:spPr>
        <p:style>
          <a:lnRef idx="1">
            <a:schemeClr val="accent1"/>
          </a:lnRef>
          <a:fillRef idx="0">
            <a:schemeClr val="accent1"/>
          </a:fillRef>
          <a:effectRef idx="0">
            <a:schemeClr val="accent1"/>
          </a:effectRef>
          <a:fontRef idx="minor">
            <a:schemeClr val="tx1"/>
          </a:fontRef>
        </p:style>
      </p:cxnSp>
      <p:pic>
        <p:nvPicPr>
          <p:cNvPr id="10" name="图片 9" descr="QQ图片20180406224450"/>
          <p:cNvPicPr>
            <a:picLocks noChangeAspect="1"/>
          </p:cNvPicPr>
          <p:nvPr/>
        </p:nvPicPr>
        <p:blipFill>
          <a:blip r:embed="rId3"/>
          <a:stretch>
            <a:fillRect/>
          </a:stretch>
        </p:blipFill>
        <p:spPr>
          <a:xfrm>
            <a:off x="161925" y="1272540"/>
            <a:ext cx="6343650" cy="4705350"/>
          </a:xfrm>
          <a:prstGeom prst="rect">
            <a:avLst/>
          </a:prstGeom>
        </p:spPr>
      </p:pic>
      <p:sp>
        <p:nvSpPr>
          <p:cNvPr id="11" name="文本框 10"/>
          <p:cNvSpPr txBox="1"/>
          <p:nvPr/>
        </p:nvSpPr>
        <p:spPr>
          <a:xfrm>
            <a:off x="7115652" y="1917701"/>
            <a:ext cx="4659630" cy="4030980"/>
          </a:xfrm>
          <a:prstGeom prst="rect">
            <a:avLst/>
          </a:prstGeom>
          <a:noFill/>
        </p:spPr>
        <p:txBody>
          <a:bodyPr wrap="square" rtlCol="0">
            <a:spAutoFit/>
          </a:bodyPr>
          <a:lstStyle/>
          <a:p>
            <a:r>
              <a:rPr lang="zh-CN" altLang="en-US" sz="3200" dirty="0"/>
              <a:t>西工大位于古都西安，是中国唯一一所以同时发展航空、航天、航海工程教育和科学研究为特色的多科性、研究型、开放式的国家重点大学。隶属于工信部。</a:t>
            </a:r>
          </a:p>
          <a:p>
            <a:endParaRPr lang="zh-CN" alt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0965" y="262409"/>
            <a:ext cx="4124727" cy="634221"/>
          </a:xfrm>
        </p:spPr>
        <p:txBody>
          <a:bodyPr/>
          <a:lstStyle/>
          <a:p>
            <a:r>
              <a:rPr lang="zh-CN" altLang="en-US" b="1" dirty="0">
                <a:solidFill>
                  <a:srgbClr val="1570C1"/>
                </a:solidFill>
              </a:rPr>
              <a:t>我们的改进</a:t>
            </a:r>
          </a:p>
        </p:txBody>
      </p:sp>
      <p:grpSp>
        <p:nvGrpSpPr>
          <p:cNvPr id="4" name="组合 3"/>
          <p:cNvGrpSpPr/>
          <p:nvPr/>
        </p:nvGrpSpPr>
        <p:grpSpPr bwMode="auto">
          <a:xfrm flipH="1">
            <a:off x="11182350" y="0"/>
            <a:ext cx="1009650" cy="1009650"/>
            <a:chOff x="0" y="0"/>
            <a:chExt cx="3600450" cy="3600450"/>
          </a:xfrm>
        </p:grpSpPr>
        <p:sp>
          <p:nvSpPr>
            <p:cNvPr id="5" name="直角三角形 4"/>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直角三角形 5"/>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7" name="组合 14"/>
          <p:cNvGrpSpPr/>
          <p:nvPr/>
        </p:nvGrpSpPr>
        <p:grpSpPr bwMode="auto">
          <a:xfrm flipV="1">
            <a:off x="0" y="5829300"/>
            <a:ext cx="1028700" cy="102870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直角三角形 8"/>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cxnSp>
        <p:nvCxnSpPr>
          <p:cNvPr id="12" name="直接连接符 11"/>
          <p:cNvCxnSpPr/>
          <p:nvPr/>
        </p:nvCxnSpPr>
        <p:spPr>
          <a:xfrm>
            <a:off x="-390772" y="1019175"/>
            <a:ext cx="7686922" cy="0"/>
          </a:xfrm>
          <a:prstGeom prst="line">
            <a:avLst/>
          </a:prstGeom>
          <a:ln w="25400">
            <a:solidFill>
              <a:srgbClr val="95A5A6"/>
            </a:solidFill>
          </a:ln>
        </p:spPr>
        <p:style>
          <a:lnRef idx="1">
            <a:schemeClr val="accent1"/>
          </a:lnRef>
          <a:fillRef idx="0">
            <a:schemeClr val="accent1"/>
          </a:fillRef>
          <a:effectRef idx="0">
            <a:schemeClr val="accent1"/>
          </a:effectRef>
          <a:fontRef idx="minor">
            <a:schemeClr val="tx1"/>
          </a:fontRef>
        </p:style>
      </p:cxnSp>
      <p:grpSp>
        <p:nvGrpSpPr>
          <p:cNvPr id="32" name="组合 31">
            <a:extLst>
              <a:ext uri="{FF2B5EF4-FFF2-40B4-BE49-F238E27FC236}">
                <a16:creationId xmlns:a16="http://schemas.microsoft.com/office/drawing/2014/main" id="{5CB41696-1E7A-4A1C-8D7D-215DB61CFE0B}"/>
              </a:ext>
            </a:extLst>
          </p:cNvPr>
          <p:cNvGrpSpPr/>
          <p:nvPr/>
        </p:nvGrpSpPr>
        <p:grpSpPr>
          <a:xfrm>
            <a:off x="190965" y="715477"/>
            <a:ext cx="11302523" cy="5999475"/>
            <a:chOff x="190965" y="715477"/>
            <a:chExt cx="11302523" cy="5999475"/>
          </a:xfrm>
        </p:grpSpPr>
        <p:sp>
          <p:nvSpPr>
            <p:cNvPr id="3" name="流程图: 接点 2">
              <a:extLst>
                <a:ext uri="{FF2B5EF4-FFF2-40B4-BE49-F238E27FC236}">
                  <a16:creationId xmlns:a16="http://schemas.microsoft.com/office/drawing/2014/main" id="{31066E8D-6A2B-432D-AF8E-1C7940910919}"/>
                </a:ext>
              </a:extLst>
            </p:cNvPr>
            <p:cNvSpPr/>
            <p:nvPr/>
          </p:nvSpPr>
          <p:spPr>
            <a:xfrm>
              <a:off x="8866532" y="715477"/>
              <a:ext cx="1202635" cy="117279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障碍物</a:t>
              </a:r>
            </a:p>
          </p:txBody>
        </p:sp>
        <p:sp>
          <p:nvSpPr>
            <p:cNvPr id="11" name="流程图: 接点 10">
              <a:extLst>
                <a:ext uri="{FF2B5EF4-FFF2-40B4-BE49-F238E27FC236}">
                  <a16:creationId xmlns:a16="http://schemas.microsoft.com/office/drawing/2014/main" id="{D2D89C0A-112E-4042-84A1-C3385D050CA1}"/>
                </a:ext>
              </a:extLst>
            </p:cNvPr>
            <p:cNvSpPr/>
            <p:nvPr/>
          </p:nvSpPr>
          <p:spPr>
            <a:xfrm>
              <a:off x="10290853" y="2295712"/>
              <a:ext cx="1202635" cy="117279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目标点</a:t>
              </a:r>
            </a:p>
          </p:txBody>
        </p:sp>
        <p:sp>
          <p:nvSpPr>
            <p:cNvPr id="13" name="流程图: 接点 12">
              <a:extLst>
                <a:ext uri="{FF2B5EF4-FFF2-40B4-BE49-F238E27FC236}">
                  <a16:creationId xmlns:a16="http://schemas.microsoft.com/office/drawing/2014/main" id="{0D5E419C-2575-4F74-934A-2E17FE536D71}"/>
                </a:ext>
              </a:extLst>
            </p:cNvPr>
            <p:cNvSpPr/>
            <p:nvPr/>
          </p:nvSpPr>
          <p:spPr>
            <a:xfrm>
              <a:off x="5089506" y="3335305"/>
              <a:ext cx="1202635" cy="117279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机器人</a:t>
              </a:r>
            </a:p>
          </p:txBody>
        </p:sp>
        <p:sp>
          <p:nvSpPr>
            <p:cNvPr id="14" name="流程图: 接点 13">
              <a:extLst>
                <a:ext uri="{FF2B5EF4-FFF2-40B4-BE49-F238E27FC236}">
                  <a16:creationId xmlns:a16="http://schemas.microsoft.com/office/drawing/2014/main" id="{C4131231-48DB-46F2-B724-349045ED84D1}"/>
                </a:ext>
              </a:extLst>
            </p:cNvPr>
            <p:cNvSpPr/>
            <p:nvPr/>
          </p:nvSpPr>
          <p:spPr>
            <a:xfrm>
              <a:off x="8559305" y="5542155"/>
              <a:ext cx="1202635" cy="117279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障碍物</a:t>
              </a:r>
            </a:p>
          </p:txBody>
        </p:sp>
        <p:cxnSp>
          <p:nvCxnSpPr>
            <p:cNvPr id="15" name="直接箭头连接符 14">
              <a:extLst>
                <a:ext uri="{FF2B5EF4-FFF2-40B4-BE49-F238E27FC236}">
                  <a16:creationId xmlns:a16="http://schemas.microsoft.com/office/drawing/2014/main" id="{3A0BDA49-11E0-4210-AE08-DC82EA928381}"/>
                </a:ext>
              </a:extLst>
            </p:cNvPr>
            <p:cNvCxnSpPr>
              <a:cxnSpLocks/>
              <a:stCxn id="13" idx="7"/>
              <a:endCxn id="3" idx="3"/>
            </p:cNvCxnSpPr>
            <p:nvPr/>
          </p:nvCxnSpPr>
          <p:spPr>
            <a:xfrm flipV="1">
              <a:off x="6116019" y="1716522"/>
              <a:ext cx="2926635" cy="17905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直接箭头连接符 16">
              <a:extLst>
                <a:ext uri="{FF2B5EF4-FFF2-40B4-BE49-F238E27FC236}">
                  <a16:creationId xmlns:a16="http://schemas.microsoft.com/office/drawing/2014/main" id="{BF19AA23-0DFB-4912-B81F-6F8722561439}"/>
                </a:ext>
              </a:extLst>
            </p:cNvPr>
            <p:cNvCxnSpPr>
              <a:cxnSpLocks/>
              <a:stCxn id="13" idx="5"/>
              <a:endCxn id="14" idx="2"/>
            </p:cNvCxnSpPr>
            <p:nvPr/>
          </p:nvCxnSpPr>
          <p:spPr>
            <a:xfrm>
              <a:off x="6116019" y="4336350"/>
              <a:ext cx="2443286" cy="17922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直接箭头连接符 20">
              <a:extLst>
                <a:ext uri="{FF2B5EF4-FFF2-40B4-BE49-F238E27FC236}">
                  <a16:creationId xmlns:a16="http://schemas.microsoft.com/office/drawing/2014/main" id="{ADE17781-D07F-4C2D-AF6C-0BD570B8E278}"/>
                </a:ext>
              </a:extLst>
            </p:cNvPr>
            <p:cNvCxnSpPr>
              <a:cxnSpLocks/>
              <a:stCxn id="13" idx="6"/>
              <a:endCxn id="11" idx="2"/>
            </p:cNvCxnSpPr>
            <p:nvPr/>
          </p:nvCxnSpPr>
          <p:spPr>
            <a:xfrm flipV="1">
              <a:off x="6292141" y="2882111"/>
              <a:ext cx="3998712" cy="10395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文本框 24">
              <a:extLst>
                <a:ext uri="{FF2B5EF4-FFF2-40B4-BE49-F238E27FC236}">
                  <a16:creationId xmlns:a16="http://schemas.microsoft.com/office/drawing/2014/main" id="{DF2F89AB-8643-443C-9230-8EFDDDCB8071}"/>
                </a:ext>
              </a:extLst>
            </p:cNvPr>
            <p:cNvSpPr txBox="1"/>
            <p:nvPr/>
          </p:nvSpPr>
          <p:spPr>
            <a:xfrm>
              <a:off x="4867820" y="2337031"/>
              <a:ext cx="2662075" cy="369332"/>
            </a:xfrm>
            <a:prstGeom prst="rect">
              <a:avLst/>
            </a:prstGeom>
            <a:noFill/>
          </p:spPr>
          <p:txBody>
            <a:bodyPr wrap="none" rtlCol="0">
              <a:spAutoFit/>
            </a:bodyPr>
            <a:lstStyle/>
            <a:p>
              <a:r>
                <a:rPr lang="en-US" altLang="zh-CN" dirty="0"/>
                <a:t>F1=g(|</a:t>
              </a:r>
              <a:r>
                <a:rPr lang="en-US" altLang="zh-CN" dirty="0" err="1"/>
                <a:t>Robert.Y</a:t>
              </a:r>
              <a:r>
                <a:rPr lang="en-US" altLang="zh-CN" dirty="0"/>
                <a:t> |,distance)</a:t>
              </a:r>
              <a:endParaRPr lang="zh-CN" altLang="en-US" dirty="0"/>
            </a:p>
          </p:txBody>
        </p:sp>
        <p:sp>
          <p:nvSpPr>
            <p:cNvPr id="26" name="文本框 25">
              <a:extLst>
                <a:ext uri="{FF2B5EF4-FFF2-40B4-BE49-F238E27FC236}">
                  <a16:creationId xmlns:a16="http://schemas.microsoft.com/office/drawing/2014/main" id="{D1F604C0-C4F6-47AB-8C2F-ACE7E3DAFD97}"/>
                </a:ext>
              </a:extLst>
            </p:cNvPr>
            <p:cNvSpPr txBox="1"/>
            <p:nvPr/>
          </p:nvSpPr>
          <p:spPr>
            <a:xfrm>
              <a:off x="7004048" y="4744790"/>
              <a:ext cx="2662075" cy="369332"/>
            </a:xfrm>
            <a:prstGeom prst="rect">
              <a:avLst/>
            </a:prstGeom>
            <a:noFill/>
          </p:spPr>
          <p:txBody>
            <a:bodyPr wrap="none" rtlCol="0">
              <a:spAutoFit/>
            </a:bodyPr>
            <a:lstStyle/>
            <a:p>
              <a:r>
                <a:rPr lang="en-US" altLang="zh-CN" dirty="0"/>
                <a:t>F2=g(|</a:t>
              </a:r>
              <a:r>
                <a:rPr lang="en-US" altLang="zh-CN" dirty="0" err="1"/>
                <a:t>Robert.Y</a:t>
              </a:r>
              <a:r>
                <a:rPr lang="en-US" altLang="zh-CN" dirty="0"/>
                <a:t>| ,distance)</a:t>
              </a:r>
              <a:endParaRPr lang="zh-CN" altLang="en-US" dirty="0"/>
            </a:p>
          </p:txBody>
        </p:sp>
        <p:sp>
          <p:nvSpPr>
            <p:cNvPr id="28" name="文本框 27">
              <a:extLst>
                <a:ext uri="{FF2B5EF4-FFF2-40B4-BE49-F238E27FC236}">
                  <a16:creationId xmlns:a16="http://schemas.microsoft.com/office/drawing/2014/main" id="{FD1B41DC-A492-4437-8BBC-D0F5CE4F6BA5}"/>
                </a:ext>
              </a:extLst>
            </p:cNvPr>
            <p:cNvSpPr txBox="1"/>
            <p:nvPr/>
          </p:nvSpPr>
          <p:spPr>
            <a:xfrm>
              <a:off x="7221054" y="3705197"/>
              <a:ext cx="2676502" cy="369332"/>
            </a:xfrm>
            <a:prstGeom prst="rect">
              <a:avLst/>
            </a:prstGeom>
            <a:noFill/>
          </p:spPr>
          <p:txBody>
            <a:bodyPr wrap="none" rtlCol="0">
              <a:spAutoFit/>
            </a:bodyPr>
            <a:lstStyle/>
            <a:p>
              <a:r>
                <a:rPr lang="en-US" altLang="zh-CN" dirty="0"/>
                <a:t>F3=f(| </a:t>
              </a:r>
              <a:r>
                <a:rPr lang="en-US" altLang="zh-CN" dirty="0" err="1"/>
                <a:t>Robert.Y</a:t>
              </a:r>
              <a:r>
                <a:rPr lang="en-US" altLang="zh-CN" dirty="0"/>
                <a:t>| ,distance)</a:t>
              </a:r>
              <a:endParaRPr lang="zh-CN" altLang="en-US" dirty="0"/>
            </a:p>
          </p:txBody>
        </p:sp>
        <p:grpSp>
          <p:nvGrpSpPr>
            <p:cNvPr id="23" name="组合 22">
              <a:extLst>
                <a:ext uri="{FF2B5EF4-FFF2-40B4-BE49-F238E27FC236}">
                  <a16:creationId xmlns:a16="http://schemas.microsoft.com/office/drawing/2014/main" id="{B1BFEE12-EF6E-42CE-B368-63706298F3F0}"/>
                </a:ext>
              </a:extLst>
            </p:cNvPr>
            <p:cNvGrpSpPr/>
            <p:nvPr/>
          </p:nvGrpSpPr>
          <p:grpSpPr>
            <a:xfrm>
              <a:off x="190965" y="1561562"/>
              <a:ext cx="4504182" cy="830997"/>
              <a:chOff x="190965" y="1561562"/>
              <a:chExt cx="4504182" cy="830997"/>
            </a:xfrm>
          </p:grpSpPr>
          <p:sp>
            <p:nvSpPr>
              <p:cNvPr id="18" name="文本框 17">
                <a:extLst>
                  <a:ext uri="{FF2B5EF4-FFF2-40B4-BE49-F238E27FC236}">
                    <a16:creationId xmlns:a16="http://schemas.microsoft.com/office/drawing/2014/main" id="{DF3FF29D-23DF-44A1-9EB3-0BD95637124E}"/>
                  </a:ext>
                </a:extLst>
              </p:cNvPr>
              <p:cNvSpPr txBox="1"/>
              <p:nvPr/>
            </p:nvSpPr>
            <p:spPr>
              <a:xfrm>
                <a:off x="514350" y="1561562"/>
                <a:ext cx="4180797" cy="830997"/>
              </a:xfrm>
              <a:prstGeom prst="rect">
                <a:avLst/>
              </a:prstGeom>
              <a:noFill/>
            </p:spPr>
            <p:txBody>
              <a:bodyPr wrap="square" rtlCol="0">
                <a:spAutoFit/>
              </a:bodyPr>
              <a:lstStyle/>
              <a:p>
                <a:r>
                  <a:rPr lang="zh-CN" altLang="en-US" sz="2400" dirty="0">
                    <a:latin typeface="宋体" panose="02010600030101010101" pitchFamily="2" charset="-122"/>
                  </a:rPr>
                  <a:t>在机器人前方的</a:t>
                </a:r>
                <a:r>
                  <a:rPr lang="zh-CN" altLang="en-US" sz="2400" dirty="0">
                    <a:solidFill>
                      <a:schemeClr val="accent1">
                        <a:lumMod val="75000"/>
                      </a:schemeClr>
                    </a:solidFill>
                    <a:latin typeface="宋体" panose="02010600030101010101" pitchFamily="2" charset="-122"/>
                  </a:rPr>
                  <a:t>障碍物</a:t>
                </a:r>
                <a:r>
                  <a:rPr lang="zh-CN" altLang="en-US" sz="2400" dirty="0">
                    <a:latin typeface="宋体" panose="02010600030101010101" pitchFamily="2" charset="-122"/>
                  </a:rPr>
                  <a:t>和</a:t>
                </a:r>
                <a:r>
                  <a:rPr lang="zh-CN" altLang="en-US" sz="2400" dirty="0">
                    <a:solidFill>
                      <a:schemeClr val="accent1">
                        <a:lumMod val="75000"/>
                      </a:schemeClr>
                    </a:solidFill>
                    <a:latin typeface="宋体" panose="02010600030101010101" pitchFamily="2" charset="-122"/>
                  </a:rPr>
                  <a:t>目标点</a:t>
                </a:r>
                <a:r>
                  <a:rPr lang="zh-CN" altLang="en-US" sz="2400" dirty="0">
                    <a:latin typeface="宋体" panose="02010600030101010101" pitchFamily="2" charset="-122"/>
                  </a:rPr>
                  <a:t>均会对其产生</a:t>
                </a:r>
                <a:r>
                  <a:rPr lang="zh-CN" altLang="en-US" sz="2400" dirty="0">
                    <a:solidFill>
                      <a:srgbClr val="C00000"/>
                    </a:solidFill>
                    <a:latin typeface="宋体" panose="02010600030101010101" pitchFamily="2" charset="-122"/>
                  </a:rPr>
                  <a:t>吸引力</a:t>
                </a:r>
              </a:p>
            </p:txBody>
          </p:sp>
          <p:sp>
            <p:nvSpPr>
              <p:cNvPr id="20" name="菱形 19">
                <a:extLst>
                  <a:ext uri="{FF2B5EF4-FFF2-40B4-BE49-F238E27FC236}">
                    <a16:creationId xmlns:a16="http://schemas.microsoft.com/office/drawing/2014/main" id="{9213C67B-FD74-4E23-96B0-54050BBF7197}"/>
                  </a:ext>
                </a:extLst>
              </p:cNvPr>
              <p:cNvSpPr/>
              <p:nvPr/>
            </p:nvSpPr>
            <p:spPr>
              <a:xfrm>
                <a:off x="190965" y="1594624"/>
                <a:ext cx="233692" cy="468345"/>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grpSp>
        <p:nvGrpSpPr>
          <p:cNvPr id="24" name="组合 23">
            <a:extLst>
              <a:ext uri="{FF2B5EF4-FFF2-40B4-BE49-F238E27FC236}">
                <a16:creationId xmlns:a16="http://schemas.microsoft.com/office/drawing/2014/main" id="{EB64355C-2599-46F3-ABAE-2FA4A8DE5464}"/>
              </a:ext>
            </a:extLst>
          </p:cNvPr>
          <p:cNvGrpSpPr/>
          <p:nvPr/>
        </p:nvGrpSpPr>
        <p:grpSpPr>
          <a:xfrm>
            <a:off x="190965" y="3243617"/>
            <a:ext cx="4504182" cy="1217016"/>
            <a:chOff x="190965" y="3243617"/>
            <a:chExt cx="4504182" cy="1217016"/>
          </a:xfrm>
        </p:grpSpPr>
        <p:sp>
          <p:nvSpPr>
            <p:cNvPr id="31" name="菱形 30">
              <a:extLst>
                <a:ext uri="{FF2B5EF4-FFF2-40B4-BE49-F238E27FC236}">
                  <a16:creationId xmlns:a16="http://schemas.microsoft.com/office/drawing/2014/main" id="{179B2483-C581-4A85-B30D-02B20E08DDEB}"/>
                </a:ext>
              </a:extLst>
            </p:cNvPr>
            <p:cNvSpPr/>
            <p:nvPr/>
          </p:nvSpPr>
          <p:spPr>
            <a:xfrm>
              <a:off x="190965" y="3243617"/>
              <a:ext cx="233692" cy="468345"/>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5A8ACF97-94E7-4D6D-94CE-A754D9674ACB}"/>
                </a:ext>
              </a:extLst>
            </p:cNvPr>
            <p:cNvSpPr/>
            <p:nvPr/>
          </p:nvSpPr>
          <p:spPr>
            <a:xfrm>
              <a:off x="660598" y="3260304"/>
              <a:ext cx="4034549" cy="1200329"/>
            </a:xfrm>
            <a:prstGeom prst="rect">
              <a:avLst/>
            </a:prstGeom>
          </p:spPr>
          <p:txBody>
            <a:bodyPr wrap="square">
              <a:spAutoFit/>
            </a:bodyPr>
            <a:lstStyle/>
            <a:p>
              <a:r>
                <a:rPr lang="zh-CN" altLang="en-US" sz="2400" dirty="0">
                  <a:solidFill>
                    <a:srgbClr val="C00000"/>
                  </a:solidFill>
                  <a:latin typeface="宋体" panose="02010600030101010101" pitchFamily="2" charset="-122"/>
                </a:rPr>
                <a:t>给不同吸引力加权</a:t>
              </a:r>
              <a:r>
                <a:rPr lang="zh-CN" altLang="en-US" sz="2400" dirty="0">
                  <a:latin typeface="宋体" panose="02010600030101010101" pitchFamily="2" charset="-122"/>
                </a:rPr>
                <a:t>，以应对机器人出界、偏离目标点等问题</a:t>
              </a:r>
              <a:endParaRPr lang="zh-CN" altLang="en-US" sz="2400" dirty="0"/>
            </a:p>
          </p:txBody>
        </p:sp>
      </p:grpSp>
    </p:spTree>
    <p:extLst>
      <p:ext uri="{BB962C8B-B14F-4D97-AF65-F5344CB8AC3E}">
        <p14:creationId xmlns:p14="http://schemas.microsoft.com/office/powerpoint/2010/main" val="2158807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4350" y="375429"/>
            <a:ext cx="8676211" cy="634221"/>
          </a:xfrm>
        </p:spPr>
        <p:txBody>
          <a:bodyPr/>
          <a:lstStyle/>
          <a:p>
            <a:r>
              <a:rPr lang="zh-CN" altLang="en-US" b="1" dirty="0">
                <a:solidFill>
                  <a:srgbClr val="1570C1"/>
                </a:solidFill>
              </a:rPr>
              <a:t>改进前后对比</a:t>
            </a:r>
          </a:p>
        </p:txBody>
      </p:sp>
      <p:grpSp>
        <p:nvGrpSpPr>
          <p:cNvPr id="4" name="组合 3"/>
          <p:cNvGrpSpPr/>
          <p:nvPr/>
        </p:nvGrpSpPr>
        <p:grpSpPr bwMode="auto">
          <a:xfrm flipH="1">
            <a:off x="11182350" y="0"/>
            <a:ext cx="1009650" cy="1009650"/>
            <a:chOff x="0" y="0"/>
            <a:chExt cx="3600450" cy="3600450"/>
          </a:xfrm>
        </p:grpSpPr>
        <p:sp>
          <p:nvSpPr>
            <p:cNvPr id="5" name="直角三角形 4"/>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直角三角形 5"/>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7" name="组合 14"/>
          <p:cNvGrpSpPr/>
          <p:nvPr/>
        </p:nvGrpSpPr>
        <p:grpSpPr bwMode="auto">
          <a:xfrm flipV="1">
            <a:off x="0" y="5829300"/>
            <a:ext cx="1028700" cy="102870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直角三角形 8"/>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cxnSp>
        <p:nvCxnSpPr>
          <p:cNvPr id="12" name="直接连接符 11"/>
          <p:cNvCxnSpPr/>
          <p:nvPr/>
        </p:nvCxnSpPr>
        <p:spPr>
          <a:xfrm>
            <a:off x="-390772" y="1019175"/>
            <a:ext cx="7686922" cy="0"/>
          </a:xfrm>
          <a:prstGeom prst="line">
            <a:avLst/>
          </a:prstGeom>
          <a:ln w="25400">
            <a:solidFill>
              <a:srgbClr val="95A5A6"/>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F9C5F8D2-FA1C-42FE-BE3C-CEB7EC24DFEB}"/>
              </a:ext>
            </a:extLst>
          </p:cNvPr>
          <p:cNvSpPr/>
          <p:nvPr/>
        </p:nvSpPr>
        <p:spPr>
          <a:xfrm>
            <a:off x="424657" y="1372343"/>
            <a:ext cx="4178049" cy="671491"/>
          </a:xfrm>
          <a:prstGeom prst="rect">
            <a:avLst/>
          </a:prstGeom>
          <a:solidFill>
            <a:srgbClr val="071F65"/>
          </a:solidFill>
          <a:ln>
            <a:noFill/>
          </a:ln>
        </p:spPr>
        <p:style>
          <a:lnRef idx="1">
            <a:schemeClr val="accent1"/>
          </a:lnRef>
          <a:fillRef idx="3">
            <a:schemeClr val="accent1"/>
          </a:fillRef>
          <a:effectRef idx="2">
            <a:schemeClr val="accent1"/>
          </a:effectRef>
          <a:fontRef idx="minor">
            <a:schemeClr val="lt1"/>
          </a:fontRef>
        </p:style>
        <p:txBody>
          <a:bodyPr wrap="square"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defRPr/>
            </a:pPr>
            <a:r>
              <a:rPr lang="zh-CN" altLang="en-US" sz="2000" b="1" dirty="0">
                <a:latin typeface="宋体" panose="02010600030101010101" pitchFamily="2" charset="-122"/>
                <a:ea typeface="宋体" panose="02010600030101010101" pitchFamily="2" charset="-122"/>
              </a:rPr>
              <a:t>原始的人工势场法</a:t>
            </a:r>
            <a:endParaRPr kumimoji="0" lang="zh-CN" altLang="en-US" sz="2000" b="1"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微软雅黑"/>
            </a:endParaRPr>
          </a:p>
        </p:txBody>
      </p:sp>
      <p:sp>
        <p:nvSpPr>
          <p:cNvPr id="15" name="矩形 14">
            <a:extLst>
              <a:ext uri="{FF2B5EF4-FFF2-40B4-BE49-F238E27FC236}">
                <a16:creationId xmlns:a16="http://schemas.microsoft.com/office/drawing/2014/main" id="{2B593499-4B93-4C2A-B3C6-9EB0D5B2E1FE}"/>
              </a:ext>
            </a:extLst>
          </p:cNvPr>
          <p:cNvSpPr/>
          <p:nvPr/>
        </p:nvSpPr>
        <p:spPr>
          <a:xfrm>
            <a:off x="6602376" y="1372344"/>
            <a:ext cx="4579974" cy="607744"/>
          </a:xfrm>
          <a:prstGeom prst="rect">
            <a:avLst/>
          </a:prstGeom>
          <a:solidFill>
            <a:srgbClr val="071F65"/>
          </a:solidFill>
          <a:ln>
            <a:noFill/>
          </a:ln>
        </p:spPr>
        <p:style>
          <a:lnRef idx="1">
            <a:schemeClr val="accent1"/>
          </a:lnRef>
          <a:fillRef idx="3">
            <a:schemeClr val="accent1"/>
          </a:fillRef>
          <a:effectRef idx="2">
            <a:schemeClr val="accent1"/>
          </a:effectRef>
          <a:fontRef idx="minor">
            <a:schemeClr val="lt1"/>
          </a:fontRef>
        </p:style>
        <p:txBody>
          <a:bodyPr wrap="square"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defRPr/>
            </a:pPr>
            <a:r>
              <a:rPr lang="zh-CN" altLang="en-US" sz="2000" b="1" dirty="0">
                <a:latin typeface="宋体" panose="02010600030101010101" pitchFamily="2" charset="-122"/>
                <a:ea typeface="宋体" panose="02010600030101010101" pitchFamily="2" charset="-122"/>
              </a:rPr>
              <a:t>改进的人工势场法</a:t>
            </a:r>
            <a:endParaRPr kumimoji="0" lang="zh-CN" altLang="en-US" sz="2000" b="1"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微软雅黑"/>
            </a:endParaRPr>
          </a:p>
        </p:txBody>
      </p:sp>
      <p:sp>
        <p:nvSpPr>
          <p:cNvPr id="16" name="椭圆 15">
            <a:extLst>
              <a:ext uri="{FF2B5EF4-FFF2-40B4-BE49-F238E27FC236}">
                <a16:creationId xmlns:a16="http://schemas.microsoft.com/office/drawing/2014/main" id="{5929C0D3-BAEB-4F9B-96F0-496DD1A10807}"/>
              </a:ext>
            </a:extLst>
          </p:cNvPr>
          <p:cNvSpPr/>
          <p:nvPr/>
        </p:nvSpPr>
        <p:spPr>
          <a:xfrm>
            <a:off x="4995329" y="1100027"/>
            <a:ext cx="1188591" cy="1200329"/>
          </a:xfrm>
          <a:prstGeom prst="ellipse">
            <a:avLst/>
          </a:prstGeom>
          <a:ln>
            <a:solidFill>
              <a:srgbClr val="071F65"/>
            </a:solidFill>
          </a:ln>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srgbClr val="3D3F41"/>
                </a:solidFill>
                <a:latin typeface="微软雅黑"/>
                <a:ea typeface="微软雅黑"/>
                <a:cs typeface="微软雅黑"/>
              </a:rPr>
              <a:t>对比</a:t>
            </a:r>
            <a:endParaRPr kumimoji="0" lang="zh-CN" altLang="en-US" sz="2400" b="0" i="0" u="none" strike="noStrike" kern="1200" cap="none" spc="0" normalizeH="0" baseline="0" noProof="0" dirty="0">
              <a:ln>
                <a:noFill/>
              </a:ln>
              <a:solidFill>
                <a:srgbClr val="3D3F41"/>
              </a:solidFill>
              <a:effectLst/>
              <a:uLnTx/>
              <a:uFillTx/>
              <a:latin typeface="微软雅黑"/>
              <a:ea typeface="微软雅黑"/>
              <a:cs typeface="微软雅黑"/>
            </a:endParaRPr>
          </a:p>
        </p:txBody>
      </p:sp>
      <p:sp>
        <p:nvSpPr>
          <p:cNvPr id="17" name="燕尾形 50">
            <a:extLst>
              <a:ext uri="{FF2B5EF4-FFF2-40B4-BE49-F238E27FC236}">
                <a16:creationId xmlns:a16="http://schemas.microsoft.com/office/drawing/2014/main" id="{2DD58DE5-389C-4C50-9ABB-71B3ADBF93AA}"/>
              </a:ext>
            </a:extLst>
          </p:cNvPr>
          <p:cNvSpPr/>
          <p:nvPr/>
        </p:nvSpPr>
        <p:spPr>
          <a:xfrm>
            <a:off x="4903475" y="1564072"/>
            <a:ext cx="216024" cy="288032"/>
          </a:xfrm>
          <a:prstGeom prst="chevron">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D3F41"/>
              </a:solidFill>
              <a:effectLst/>
              <a:uLnTx/>
              <a:uFillTx/>
              <a:latin typeface="微软雅黑"/>
              <a:ea typeface="微软雅黑"/>
              <a:cs typeface="微软雅黑"/>
            </a:endParaRPr>
          </a:p>
        </p:txBody>
      </p:sp>
      <p:sp>
        <p:nvSpPr>
          <p:cNvPr id="18" name="燕尾形 50">
            <a:extLst>
              <a:ext uri="{FF2B5EF4-FFF2-40B4-BE49-F238E27FC236}">
                <a16:creationId xmlns:a16="http://schemas.microsoft.com/office/drawing/2014/main" id="{3D1CF98D-AA9E-432D-95B9-DAC4AAC65E1C}"/>
              </a:ext>
            </a:extLst>
          </p:cNvPr>
          <p:cNvSpPr/>
          <p:nvPr/>
        </p:nvSpPr>
        <p:spPr>
          <a:xfrm>
            <a:off x="6097510" y="1564072"/>
            <a:ext cx="216024" cy="288032"/>
          </a:xfrm>
          <a:prstGeom prst="chevron">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D3F41"/>
              </a:solidFill>
              <a:effectLst/>
              <a:uLnTx/>
              <a:uFillTx/>
              <a:latin typeface="微软雅黑"/>
              <a:ea typeface="微软雅黑"/>
              <a:cs typeface="微软雅黑"/>
            </a:endParaRPr>
          </a:p>
        </p:txBody>
      </p:sp>
      <p:cxnSp>
        <p:nvCxnSpPr>
          <p:cNvPr id="19" name="直接连接符 15">
            <a:extLst>
              <a:ext uri="{FF2B5EF4-FFF2-40B4-BE49-F238E27FC236}">
                <a16:creationId xmlns:a16="http://schemas.microsoft.com/office/drawing/2014/main" id="{0C7D43C1-87F3-4AA2-A60C-7EC7035A11D1}"/>
              </a:ext>
            </a:extLst>
          </p:cNvPr>
          <p:cNvCxnSpPr>
            <a:cxnSpLocks/>
          </p:cNvCxnSpPr>
          <p:nvPr/>
        </p:nvCxnSpPr>
        <p:spPr>
          <a:xfrm>
            <a:off x="5589624" y="2381207"/>
            <a:ext cx="86347" cy="4253769"/>
          </a:xfrm>
          <a:prstGeom prst="line">
            <a:avLst/>
          </a:prstGeom>
          <a:ln w="25400">
            <a:solidFill>
              <a:srgbClr val="071F65"/>
            </a:solidFill>
            <a:prstDash val="dash"/>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7D334278-B196-406E-AE70-8F0FEB6E5E4E}"/>
              </a:ext>
            </a:extLst>
          </p:cNvPr>
          <p:cNvSpPr txBox="1"/>
          <p:nvPr/>
        </p:nvSpPr>
        <p:spPr>
          <a:xfrm>
            <a:off x="424656" y="2292448"/>
            <a:ext cx="4178049" cy="1015663"/>
          </a:xfrm>
          <a:prstGeom prst="rect">
            <a:avLst/>
          </a:prstGeom>
          <a:noFill/>
        </p:spPr>
        <p:txBody>
          <a:bodyPr wrap="square" rtlCol="0">
            <a:spAutoFit/>
          </a:bodyPr>
          <a:lstStyle/>
          <a:p>
            <a:r>
              <a:rPr lang="en-US" altLang="zh-CN" sz="2000" dirty="0">
                <a:latin typeface="宋体" panose="02010600030101010101" pitchFamily="2" charset="-122"/>
              </a:rPr>
              <a:t>1</a:t>
            </a:r>
            <a:r>
              <a:rPr lang="zh-CN" altLang="en-US" sz="2000" dirty="0">
                <a:latin typeface="宋体" panose="02010600030101010101" pitchFamily="2" charset="-122"/>
              </a:rPr>
              <a:t>、障碍物对智能体产生的是排斥力</a:t>
            </a:r>
            <a:r>
              <a:rPr lang="en-US" altLang="zh-CN" sz="2000" dirty="0">
                <a:latin typeface="宋体" panose="02010600030101010101" pitchFamily="2" charset="-122"/>
              </a:rPr>
              <a:t>,</a:t>
            </a:r>
            <a:r>
              <a:rPr lang="zh-CN" altLang="en-US" sz="2000" dirty="0">
                <a:latin typeface="宋体" panose="02010600030101010101" pitchFamily="2" charset="-122"/>
              </a:rPr>
              <a:t>会使智能体遇到敌人后，往己方球门走</a:t>
            </a:r>
          </a:p>
        </p:txBody>
      </p:sp>
      <p:sp>
        <p:nvSpPr>
          <p:cNvPr id="20" name="文本框 19">
            <a:extLst>
              <a:ext uri="{FF2B5EF4-FFF2-40B4-BE49-F238E27FC236}">
                <a16:creationId xmlns:a16="http://schemas.microsoft.com/office/drawing/2014/main" id="{51C6D65E-1869-4F26-8CDF-92CF43E9FD93}"/>
              </a:ext>
            </a:extLst>
          </p:cNvPr>
          <p:cNvSpPr txBox="1"/>
          <p:nvPr/>
        </p:nvSpPr>
        <p:spPr>
          <a:xfrm>
            <a:off x="424657" y="3428736"/>
            <a:ext cx="4178048" cy="1015663"/>
          </a:xfrm>
          <a:prstGeom prst="rect">
            <a:avLst/>
          </a:prstGeom>
          <a:noFill/>
        </p:spPr>
        <p:txBody>
          <a:bodyPr wrap="square" rtlCol="0">
            <a:spAutoFit/>
          </a:bodyPr>
          <a:lstStyle/>
          <a:p>
            <a:r>
              <a:rPr lang="en-US" altLang="zh-CN" sz="2000" dirty="0">
                <a:latin typeface="宋体" panose="02010600030101010101" pitchFamily="2" charset="-122"/>
              </a:rPr>
              <a:t>2</a:t>
            </a:r>
            <a:r>
              <a:rPr lang="zh-CN" altLang="en-US" sz="2000" dirty="0">
                <a:latin typeface="宋体" panose="02010600030101010101" pitchFamily="2" charset="-122"/>
              </a:rPr>
              <a:t>、球场存在边界智能体不能为了避障，带球出界。</a:t>
            </a:r>
            <a:endParaRPr lang="en-US" altLang="zh-CN" sz="2000" dirty="0">
              <a:latin typeface="宋体" panose="02010600030101010101" pitchFamily="2" charset="-122"/>
            </a:endParaRPr>
          </a:p>
          <a:p>
            <a:endParaRPr lang="zh-CN" altLang="en-US" sz="2000" dirty="0">
              <a:latin typeface="宋体" panose="02010600030101010101" pitchFamily="2" charset="-122"/>
            </a:endParaRPr>
          </a:p>
        </p:txBody>
      </p:sp>
      <p:sp>
        <p:nvSpPr>
          <p:cNvPr id="21" name="文本框 20">
            <a:extLst>
              <a:ext uri="{FF2B5EF4-FFF2-40B4-BE49-F238E27FC236}">
                <a16:creationId xmlns:a16="http://schemas.microsoft.com/office/drawing/2014/main" id="{DAEED034-5148-42C6-99BA-2390EA2042E4}"/>
              </a:ext>
            </a:extLst>
          </p:cNvPr>
          <p:cNvSpPr txBox="1"/>
          <p:nvPr/>
        </p:nvSpPr>
        <p:spPr>
          <a:xfrm>
            <a:off x="424657" y="4414817"/>
            <a:ext cx="4178048" cy="1015663"/>
          </a:xfrm>
          <a:prstGeom prst="rect">
            <a:avLst/>
          </a:prstGeom>
          <a:noFill/>
        </p:spPr>
        <p:txBody>
          <a:bodyPr wrap="square" rtlCol="0">
            <a:spAutoFit/>
          </a:bodyPr>
          <a:lstStyle/>
          <a:p>
            <a:r>
              <a:rPr lang="en-US" altLang="zh-CN" sz="2000" dirty="0">
                <a:latin typeface="宋体" panose="02010600030101010101" pitchFamily="2" charset="-122"/>
              </a:rPr>
              <a:t>3</a:t>
            </a:r>
            <a:r>
              <a:rPr lang="zh-CN" altLang="en-US" sz="2000" dirty="0">
                <a:latin typeface="宋体" panose="02010600030101010101" pitchFamily="2" charset="-122"/>
              </a:rPr>
              <a:t>、</a:t>
            </a:r>
            <a:r>
              <a:rPr lang="zh-CN" altLang="en-US" sz="2000" dirty="0"/>
              <a:t>敌人数目众多，会使智能体受到多个力的干扰，使智能体的方向不可预测，容易陷入局部最优情况。</a:t>
            </a:r>
            <a:endParaRPr lang="zh-CN" altLang="en-US" sz="2000" dirty="0">
              <a:latin typeface="宋体" panose="02010600030101010101" pitchFamily="2" charset="-122"/>
            </a:endParaRPr>
          </a:p>
        </p:txBody>
      </p:sp>
      <p:sp>
        <p:nvSpPr>
          <p:cNvPr id="23" name="文本框 22">
            <a:extLst>
              <a:ext uri="{FF2B5EF4-FFF2-40B4-BE49-F238E27FC236}">
                <a16:creationId xmlns:a16="http://schemas.microsoft.com/office/drawing/2014/main" id="{52557066-6869-449F-92D4-7320C4DE38A9}"/>
              </a:ext>
            </a:extLst>
          </p:cNvPr>
          <p:cNvSpPr txBox="1"/>
          <p:nvPr/>
        </p:nvSpPr>
        <p:spPr>
          <a:xfrm>
            <a:off x="6313534" y="2292448"/>
            <a:ext cx="4842532" cy="1015663"/>
          </a:xfrm>
          <a:prstGeom prst="rect">
            <a:avLst/>
          </a:prstGeom>
          <a:noFill/>
        </p:spPr>
        <p:txBody>
          <a:bodyPr wrap="square" rtlCol="0">
            <a:spAutoFit/>
          </a:bodyPr>
          <a:lstStyle/>
          <a:p>
            <a:r>
              <a:rPr lang="en-US" altLang="zh-CN" sz="2000" dirty="0">
                <a:latin typeface="宋体" panose="02010600030101010101" pitchFamily="2" charset="-122"/>
              </a:rPr>
              <a:t>1</a:t>
            </a:r>
            <a:r>
              <a:rPr lang="zh-CN" altLang="en-US" sz="2000" dirty="0">
                <a:latin typeface="宋体" panose="02010600030101010101" pitchFamily="2" charset="-122"/>
              </a:rPr>
              <a:t>、障碍物对智能体产生的是吸引力，选取就近的两个敌人产生的吸引力对智能体产生作用</a:t>
            </a:r>
          </a:p>
        </p:txBody>
      </p:sp>
      <p:sp>
        <p:nvSpPr>
          <p:cNvPr id="25" name="文本框 24">
            <a:extLst>
              <a:ext uri="{FF2B5EF4-FFF2-40B4-BE49-F238E27FC236}">
                <a16:creationId xmlns:a16="http://schemas.microsoft.com/office/drawing/2014/main" id="{6DF7016B-84CB-4FF5-ABF4-B0BB7DFF357D}"/>
              </a:ext>
            </a:extLst>
          </p:cNvPr>
          <p:cNvSpPr txBox="1"/>
          <p:nvPr/>
        </p:nvSpPr>
        <p:spPr>
          <a:xfrm>
            <a:off x="6205522" y="3349578"/>
            <a:ext cx="4950544" cy="2246769"/>
          </a:xfrm>
          <a:prstGeom prst="rect">
            <a:avLst/>
          </a:prstGeom>
          <a:noFill/>
        </p:spPr>
        <p:txBody>
          <a:bodyPr wrap="square" rtlCol="0">
            <a:spAutoFit/>
          </a:bodyPr>
          <a:lstStyle/>
          <a:p>
            <a:r>
              <a:rPr lang="en-US" altLang="zh-CN" sz="2000" dirty="0">
                <a:latin typeface="宋体" panose="02010600030101010101" pitchFamily="2" charset="-122"/>
              </a:rPr>
              <a:t>2</a:t>
            </a:r>
            <a:r>
              <a:rPr lang="zh-CN" altLang="en-US" sz="2000" dirty="0">
                <a:latin typeface="宋体" panose="02010600030101010101" pitchFamily="2" charset="-122"/>
              </a:rPr>
              <a:t>、为防止机器人出界，我们会根据智能体的位置，给</a:t>
            </a:r>
            <a:r>
              <a:rPr lang="zh-CN" altLang="en-US" sz="2000" dirty="0">
                <a:solidFill>
                  <a:srgbClr val="FF0000"/>
                </a:solidFill>
                <a:latin typeface="宋体" panose="02010600030101010101" pitchFamily="2" charset="-122"/>
              </a:rPr>
              <a:t>不同吸引力加权</a:t>
            </a:r>
            <a:r>
              <a:rPr lang="zh-CN" altLang="en-US" sz="2000" dirty="0">
                <a:latin typeface="宋体" panose="02010600030101010101" pitchFamily="2" charset="-122"/>
              </a:rPr>
              <a:t>，当智能体位于</a:t>
            </a:r>
            <a:r>
              <a:rPr lang="zh-CN" altLang="en-US" sz="2000" dirty="0">
                <a:solidFill>
                  <a:srgbClr val="FF0000"/>
                </a:solidFill>
                <a:latin typeface="宋体" panose="02010600030101010101" pitchFamily="2" charset="-122"/>
              </a:rPr>
              <a:t>边界</a:t>
            </a:r>
            <a:r>
              <a:rPr lang="zh-CN" altLang="en-US" sz="2000" dirty="0">
                <a:latin typeface="宋体" panose="02010600030101010101" pitchFamily="2" charset="-122"/>
              </a:rPr>
              <a:t>时，球门对智能体的吸引力将变得很大使其朝着敌方球门带球，同时可以通过对不同纵坐标下不同加权值的调整来减小机器人转向的幅度，使其逐渐朝向地方球门走去</a:t>
            </a:r>
          </a:p>
        </p:txBody>
      </p:sp>
      <p:sp>
        <p:nvSpPr>
          <p:cNvPr id="26" name="文本框 25">
            <a:extLst>
              <a:ext uri="{FF2B5EF4-FFF2-40B4-BE49-F238E27FC236}">
                <a16:creationId xmlns:a16="http://schemas.microsoft.com/office/drawing/2014/main" id="{BBF0E035-FBB0-4195-BEE4-EA66B74F62A9}"/>
              </a:ext>
            </a:extLst>
          </p:cNvPr>
          <p:cNvSpPr txBox="1"/>
          <p:nvPr/>
        </p:nvSpPr>
        <p:spPr>
          <a:xfrm>
            <a:off x="6313534" y="5648039"/>
            <a:ext cx="4842533" cy="707886"/>
          </a:xfrm>
          <a:prstGeom prst="rect">
            <a:avLst/>
          </a:prstGeom>
          <a:noFill/>
        </p:spPr>
        <p:txBody>
          <a:bodyPr wrap="square" rtlCol="0">
            <a:spAutoFit/>
          </a:bodyPr>
          <a:lstStyle/>
          <a:p>
            <a:r>
              <a:rPr lang="en-US" altLang="zh-CN" sz="2000" dirty="0">
                <a:latin typeface="宋体" panose="02010600030101010101" pitchFamily="2" charset="-122"/>
              </a:rPr>
              <a:t>3</a:t>
            </a:r>
            <a:r>
              <a:rPr lang="zh-CN" altLang="en-US" sz="2000" dirty="0">
                <a:latin typeface="宋体" panose="02010600030101010101" pitchFamily="2" charset="-122"/>
              </a:rPr>
              <a:t>、只选取有效范围内敌人</a:t>
            </a:r>
            <a:endParaRPr lang="en-US" altLang="zh-CN" sz="2000" dirty="0">
              <a:latin typeface="宋体" panose="02010600030101010101" pitchFamily="2" charset="-122"/>
            </a:endParaRPr>
          </a:p>
          <a:p>
            <a:endParaRPr lang="zh-CN" altLang="en-US" sz="2000" dirty="0">
              <a:latin typeface="宋体" panose="02010600030101010101" pitchFamily="2" charset="-122"/>
            </a:endParaRPr>
          </a:p>
        </p:txBody>
      </p:sp>
    </p:spTree>
    <p:extLst>
      <p:ext uri="{BB962C8B-B14F-4D97-AF65-F5344CB8AC3E}">
        <p14:creationId xmlns:p14="http://schemas.microsoft.com/office/powerpoint/2010/main" val="3833464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fill="hold"/>
                                        <p:tgtEl>
                                          <p:spTgt spid="20"/>
                                        </p:tgtEl>
                                        <p:attrNameLst>
                                          <p:attrName>ppt_x</p:attrName>
                                        </p:attrNameLst>
                                      </p:cBhvr>
                                      <p:tavLst>
                                        <p:tav tm="0">
                                          <p:val>
                                            <p:strVal val="#ppt_x"/>
                                          </p:val>
                                        </p:tav>
                                        <p:tav tm="100000">
                                          <p:val>
                                            <p:strVal val="#ppt_x"/>
                                          </p:val>
                                        </p:tav>
                                      </p:tavLst>
                                    </p:anim>
                                    <p:anim calcmode="lin" valueType="num">
                                      <p:cBhvr additive="base">
                                        <p:cTn id="17" dur="500" fill="hold"/>
                                        <p:tgtEl>
                                          <p:spTgt spid="20"/>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500" fill="hold"/>
                                        <p:tgtEl>
                                          <p:spTgt spid="21"/>
                                        </p:tgtEl>
                                        <p:attrNameLst>
                                          <p:attrName>ppt_x</p:attrName>
                                        </p:attrNameLst>
                                      </p:cBhvr>
                                      <p:tavLst>
                                        <p:tav tm="0">
                                          <p:val>
                                            <p:strVal val="#ppt_x"/>
                                          </p:val>
                                        </p:tav>
                                        <p:tav tm="100000">
                                          <p:val>
                                            <p:strVal val="#ppt_x"/>
                                          </p:val>
                                        </p:tav>
                                      </p:tavLst>
                                    </p:anim>
                                    <p:anim calcmode="lin" valueType="num">
                                      <p:cBhvr additive="base">
                                        <p:cTn id="21"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23"/>
                                        </p:tgtEl>
                                        <p:attrNameLst>
                                          <p:attrName>style.visibility</p:attrName>
                                        </p:attrNameLst>
                                      </p:cBhvr>
                                      <p:to>
                                        <p:strVal val="visible"/>
                                      </p:to>
                                    </p:set>
                                    <p:anim calcmode="lin" valueType="num">
                                      <p:cBhvr additive="base">
                                        <p:cTn id="26" dur="500" fill="hold"/>
                                        <p:tgtEl>
                                          <p:spTgt spid="23"/>
                                        </p:tgtEl>
                                        <p:attrNameLst>
                                          <p:attrName>ppt_x</p:attrName>
                                        </p:attrNameLst>
                                      </p:cBhvr>
                                      <p:tavLst>
                                        <p:tav tm="0">
                                          <p:val>
                                            <p:strVal val="#ppt_x"/>
                                          </p:val>
                                        </p:tav>
                                        <p:tav tm="100000">
                                          <p:val>
                                            <p:strVal val="#ppt_x"/>
                                          </p:val>
                                        </p:tav>
                                      </p:tavLst>
                                    </p:anim>
                                    <p:anim calcmode="lin" valueType="num">
                                      <p:cBhvr additive="base">
                                        <p:cTn id="27" dur="500" fill="hold"/>
                                        <p:tgtEl>
                                          <p:spTgt spid="23"/>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 calcmode="lin" valueType="num">
                                      <p:cBhvr additive="base">
                                        <p:cTn id="30" dur="500" fill="hold"/>
                                        <p:tgtEl>
                                          <p:spTgt spid="25"/>
                                        </p:tgtEl>
                                        <p:attrNameLst>
                                          <p:attrName>ppt_x</p:attrName>
                                        </p:attrNameLst>
                                      </p:cBhvr>
                                      <p:tavLst>
                                        <p:tav tm="0">
                                          <p:val>
                                            <p:strVal val="#ppt_x"/>
                                          </p:val>
                                        </p:tav>
                                        <p:tav tm="100000">
                                          <p:val>
                                            <p:strVal val="#ppt_x"/>
                                          </p:val>
                                        </p:tav>
                                      </p:tavLst>
                                    </p:anim>
                                    <p:anim calcmode="lin" valueType="num">
                                      <p:cBhvr additive="base">
                                        <p:cTn id="31" dur="500" fill="hold"/>
                                        <p:tgtEl>
                                          <p:spTgt spid="25"/>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 calcmode="lin" valueType="num">
                                      <p:cBhvr additive="base">
                                        <p:cTn id="34" dur="500" fill="hold"/>
                                        <p:tgtEl>
                                          <p:spTgt spid="26"/>
                                        </p:tgtEl>
                                        <p:attrNameLst>
                                          <p:attrName>ppt_x</p:attrName>
                                        </p:attrNameLst>
                                      </p:cBhvr>
                                      <p:tavLst>
                                        <p:tav tm="0">
                                          <p:val>
                                            <p:strVal val="#ppt_x"/>
                                          </p:val>
                                        </p:tav>
                                        <p:tav tm="100000">
                                          <p:val>
                                            <p:strVal val="#ppt_x"/>
                                          </p:val>
                                        </p:tav>
                                      </p:tavLst>
                                    </p:anim>
                                    <p:anim calcmode="lin" valueType="num">
                                      <p:cBhvr additive="base">
                                        <p:cTn id="35"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0" grpId="0"/>
      <p:bldP spid="21" grpId="0"/>
      <p:bldP spid="23" grpId="0"/>
      <p:bldP spid="25" grpId="0"/>
      <p:bldP spid="2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4350" y="375429"/>
            <a:ext cx="8676211" cy="634221"/>
          </a:xfrm>
        </p:spPr>
        <p:txBody>
          <a:bodyPr/>
          <a:lstStyle/>
          <a:p>
            <a:r>
              <a:rPr lang="zh-CN" altLang="en-US" b="1" dirty="0">
                <a:solidFill>
                  <a:srgbClr val="1570C1"/>
                </a:solidFill>
              </a:rPr>
              <a:t>未来展望</a:t>
            </a:r>
          </a:p>
        </p:txBody>
      </p:sp>
      <p:grpSp>
        <p:nvGrpSpPr>
          <p:cNvPr id="4" name="组合 3"/>
          <p:cNvGrpSpPr/>
          <p:nvPr/>
        </p:nvGrpSpPr>
        <p:grpSpPr bwMode="auto">
          <a:xfrm flipH="1">
            <a:off x="11182350" y="0"/>
            <a:ext cx="1009650" cy="1009650"/>
            <a:chOff x="0" y="0"/>
            <a:chExt cx="3600450" cy="3600450"/>
          </a:xfrm>
        </p:grpSpPr>
        <p:sp>
          <p:nvSpPr>
            <p:cNvPr id="5" name="直角三角形 4"/>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直角三角形 5"/>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7" name="组合 14"/>
          <p:cNvGrpSpPr/>
          <p:nvPr/>
        </p:nvGrpSpPr>
        <p:grpSpPr bwMode="auto">
          <a:xfrm flipV="1">
            <a:off x="0" y="5829300"/>
            <a:ext cx="1028700" cy="102870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直角三角形 8"/>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cxnSp>
        <p:nvCxnSpPr>
          <p:cNvPr id="21" name="直接连接符 20"/>
          <p:cNvCxnSpPr/>
          <p:nvPr/>
        </p:nvCxnSpPr>
        <p:spPr>
          <a:xfrm>
            <a:off x="-390772" y="1019175"/>
            <a:ext cx="4181722" cy="0"/>
          </a:xfrm>
          <a:prstGeom prst="line">
            <a:avLst/>
          </a:prstGeom>
          <a:ln w="25400">
            <a:solidFill>
              <a:srgbClr val="95A5A6"/>
            </a:solidFill>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1028700" y="1540045"/>
            <a:ext cx="2174875" cy="2858294"/>
            <a:chOff x="3908425" y="969169"/>
            <a:chExt cx="2174875" cy="2858294"/>
          </a:xfrm>
          <a:solidFill>
            <a:srgbClr val="1570C1"/>
          </a:solidFill>
        </p:grpSpPr>
        <p:sp>
          <p:nvSpPr>
            <p:cNvPr id="25" name="Freeform 6"/>
            <p:cNvSpPr>
              <a:spLocks noEditPoints="1"/>
            </p:cNvSpPr>
            <p:nvPr/>
          </p:nvSpPr>
          <p:spPr bwMode="auto">
            <a:xfrm>
              <a:off x="3968750" y="1439863"/>
              <a:ext cx="2114550" cy="2387600"/>
            </a:xfrm>
            <a:custGeom>
              <a:avLst/>
              <a:gdLst>
                <a:gd name="T0" fmla="*/ 292 w 563"/>
                <a:gd name="T1" fmla="*/ 0 h 635"/>
                <a:gd name="T2" fmla="*/ 286 w 563"/>
                <a:gd name="T3" fmla="*/ 130 h 635"/>
                <a:gd name="T4" fmla="*/ 329 w 563"/>
                <a:gd name="T5" fmla="*/ 5 h 635"/>
                <a:gd name="T6" fmla="*/ 315 w 563"/>
                <a:gd name="T7" fmla="*/ 119 h 635"/>
                <a:gd name="T8" fmla="*/ 373 w 563"/>
                <a:gd name="T9" fmla="*/ 30 h 635"/>
                <a:gd name="T10" fmla="*/ 432 w 563"/>
                <a:gd name="T11" fmla="*/ 155 h 635"/>
                <a:gd name="T12" fmla="*/ 561 w 563"/>
                <a:gd name="T13" fmla="*/ 178 h 635"/>
                <a:gd name="T14" fmla="*/ 397 w 563"/>
                <a:gd name="T15" fmla="*/ 203 h 635"/>
                <a:gd name="T16" fmla="*/ 382 w 563"/>
                <a:gd name="T17" fmla="*/ 161 h 635"/>
                <a:gd name="T18" fmla="*/ 364 w 563"/>
                <a:gd name="T19" fmla="*/ 136 h 635"/>
                <a:gd name="T20" fmla="*/ 373 w 563"/>
                <a:gd name="T21" fmla="*/ 275 h 635"/>
                <a:gd name="T22" fmla="*/ 447 w 563"/>
                <a:gd name="T23" fmla="*/ 403 h 635"/>
                <a:gd name="T24" fmla="*/ 324 w 563"/>
                <a:gd name="T25" fmla="*/ 509 h 635"/>
                <a:gd name="T26" fmla="*/ 291 w 563"/>
                <a:gd name="T27" fmla="*/ 631 h 635"/>
                <a:gd name="T28" fmla="*/ 250 w 563"/>
                <a:gd name="T29" fmla="*/ 629 h 635"/>
                <a:gd name="T30" fmla="*/ 238 w 563"/>
                <a:gd name="T31" fmla="*/ 579 h 635"/>
                <a:gd name="T32" fmla="*/ 260 w 563"/>
                <a:gd name="T33" fmla="*/ 418 h 635"/>
                <a:gd name="T34" fmla="*/ 224 w 563"/>
                <a:gd name="T35" fmla="*/ 250 h 635"/>
                <a:gd name="T36" fmla="*/ 140 w 563"/>
                <a:gd name="T37" fmla="*/ 93 h 635"/>
                <a:gd name="T38" fmla="*/ 128 w 563"/>
                <a:gd name="T39" fmla="*/ 213 h 635"/>
                <a:gd name="T40" fmla="*/ 162 w 563"/>
                <a:gd name="T41" fmla="*/ 245 h 635"/>
                <a:gd name="T42" fmla="*/ 115 w 563"/>
                <a:gd name="T43" fmla="*/ 289 h 635"/>
                <a:gd name="T44" fmla="*/ 74 w 563"/>
                <a:gd name="T45" fmla="*/ 280 h 635"/>
                <a:gd name="T46" fmla="*/ 70 w 563"/>
                <a:gd name="T47" fmla="*/ 276 h 635"/>
                <a:gd name="T48" fmla="*/ 0 w 563"/>
                <a:gd name="T49" fmla="*/ 250 h 635"/>
                <a:gd name="T50" fmla="*/ 58 w 563"/>
                <a:gd name="T51" fmla="*/ 221 h 635"/>
                <a:gd name="T52" fmla="*/ 72 w 563"/>
                <a:gd name="T53" fmla="*/ 200 h 635"/>
                <a:gd name="T54" fmla="*/ 255 w 563"/>
                <a:gd name="T55" fmla="*/ 6 h 635"/>
                <a:gd name="T56" fmla="*/ 117 w 563"/>
                <a:gd name="T57" fmla="*/ 234 h 635"/>
                <a:gd name="T58" fmla="*/ 69 w 563"/>
                <a:gd name="T59" fmla="*/ 211 h 635"/>
                <a:gd name="T60" fmla="*/ 299 w 563"/>
                <a:gd name="T61" fmla="*/ 291 h 635"/>
                <a:gd name="T62" fmla="*/ 368 w 563"/>
                <a:gd name="T63" fmla="*/ 395 h 635"/>
                <a:gd name="T64" fmla="*/ 315 w 563"/>
                <a:gd name="T65" fmla="*/ 309 h 635"/>
                <a:gd name="T66" fmla="*/ 299 w 563"/>
                <a:gd name="T67" fmla="*/ 291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3" h="635">
                  <a:moveTo>
                    <a:pt x="255" y="6"/>
                  </a:moveTo>
                  <a:cubicBezTo>
                    <a:pt x="267" y="3"/>
                    <a:pt x="279" y="1"/>
                    <a:pt x="292" y="0"/>
                  </a:cubicBezTo>
                  <a:cubicBezTo>
                    <a:pt x="287" y="15"/>
                    <a:pt x="285" y="31"/>
                    <a:pt x="283" y="46"/>
                  </a:cubicBezTo>
                  <a:cubicBezTo>
                    <a:pt x="282" y="74"/>
                    <a:pt x="279" y="102"/>
                    <a:pt x="286" y="130"/>
                  </a:cubicBezTo>
                  <a:cubicBezTo>
                    <a:pt x="288" y="87"/>
                    <a:pt x="307" y="46"/>
                    <a:pt x="303" y="3"/>
                  </a:cubicBezTo>
                  <a:cubicBezTo>
                    <a:pt x="312" y="3"/>
                    <a:pt x="320" y="4"/>
                    <a:pt x="329" y="5"/>
                  </a:cubicBezTo>
                  <a:cubicBezTo>
                    <a:pt x="326" y="17"/>
                    <a:pt x="320" y="29"/>
                    <a:pt x="319" y="42"/>
                  </a:cubicBezTo>
                  <a:cubicBezTo>
                    <a:pt x="317" y="68"/>
                    <a:pt x="315" y="93"/>
                    <a:pt x="315" y="119"/>
                  </a:cubicBezTo>
                  <a:cubicBezTo>
                    <a:pt x="328" y="83"/>
                    <a:pt x="342" y="46"/>
                    <a:pt x="345" y="8"/>
                  </a:cubicBezTo>
                  <a:cubicBezTo>
                    <a:pt x="355" y="14"/>
                    <a:pt x="370" y="16"/>
                    <a:pt x="373" y="30"/>
                  </a:cubicBezTo>
                  <a:cubicBezTo>
                    <a:pt x="378" y="50"/>
                    <a:pt x="390" y="68"/>
                    <a:pt x="398" y="87"/>
                  </a:cubicBezTo>
                  <a:cubicBezTo>
                    <a:pt x="410" y="109"/>
                    <a:pt x="419" y="133"/>
                    <a:pt x="432" y="155"/>
                  </a:cubicBezTo>
                  <a:cubicBezTo>
                    <a:pt x="465" y="152"/>
                    <a:pt x="498" y="153"/>
                    <a:pt x="530" y="153"/>
                  </a:cubicBezTo>
                  <a:cubicBezTo>
                    <a:pt x="544" y="152"/>
                    <a:pt x="561" y="163"/>
                    <a:pt x="561" y="178"/>
                  </a:cubicBezTo>
                  <a:cubicBezTo>
                    <a:pt x="563" y="191"/>
                    <a:pt x="550" y="201"/>
                    <a:pt x="538" y="201"/>
                  </a:cubicBezTo>
                  <a:cubicBezTo>
                    <a:pt x="491" y="203"/>
                    <a:pt x="444" y="202"/>
                    <a:pt x="397" y="203"/>
                  </a:cubicBezTo>
                  <a:cubicBezTo>
                    <a:pt x="390" y="189"/>
                    <a:pt x="383" y="176"/>
                    <a:pt x="376" y="162"/>
                  </a:cubicBezTo>
                  <a:cubicBezTo>
                    <a:pt x="382" y="161"/>
                    <a:pt x="382" y="161"/>
                    <a:pt x="382" y="161"/>
                  </a:cubicBezTo>
                  <a:cubicBezTo>
                    <a:pt x="380" y="161"/>
                    <a:pt x="377" y="161"/>
                    <a:pt x="375" y="161"/>
                  </a:cubicBezTo>
                  <a:cubicBezTo>
                    <a:pt x="371" y="153"/>
                    <a:pt x="368" y="144"/>
                    <a:pt x="364" y="136"/>
                  </a:cubicBezTo>
                  <a:cubicBezTo>
                    <a:pt x="360" y="162"/>
                    <a:pt x="360" y="188"/>
                    <a:pt x="360" y="214"/>
                  </a:cubicBezTo>
                  <a:cubicBezTo>
                    <a:pt x="361" y="235"/>
                    <a:pt x="361" y="257"/>
                    <a:pt x="373" y="275"/>
                  </a:cubicBezTo>
                  <a:cubicBezTo>
                    <a:pt x="395" y="310"/>
                    <a:pt x="423" y="343"/>
                    <a:pt x="443" y="381"/>
                  </a:cubicBezTo>
                  <a:cubicBezTo>
                    <a:pt x="446" y="388"/>
                    <a:pt x="451" y="396"/>
                    <a:pt x="447" y="403"/>
                  </a:cubicBezTo>
                  <a:cubicBezTo>
                    <a:pt x="441" y="420"/>
                    <a:pt x="427" y="432"/>
                    <a:pt x="414" y="445"/>
                  </a:cubicBezTo>
                  <a:cubicBezTo>
                    <a:pt x="386" y="469"/>
                    <a:pt x="359" y="496"/>
                    <a:pt x="324" y="509"/>
                  </a:cubicBezTo>
                  <a:cubicBezTo>
                    <a:pt x="315" y="544"/>
                    <a:pt x="310" y="580"/>
                    <a:pt x="300" y="614"/>
                  </a:cubicBezTo>
                  <a:cubicBezTo>
                    <a:pt x="299" y="621"/>
                    <a:pt x="295" y="626"/>
                    <a:pt x="291" y="631"/>
                  </a:cubicBezTo>
                  <a:cubicBezTo>
                    <a:pt x="290" y="632"/>
                    <a:pt x="286" y="634"/>
                    <a:pt x="285" y="635"/>
                  </a:cubicBezTo>
                  <a:cubicBezTo>
                    <a:pt x="273" y="635"/>
                    <a:pt x="261" y="632"/>
                    <a:pt x="250" y="629"/>
                  </a:cubicBezTo>
                  <a:cubicBezTo>
                    <a:pt x="246" y="625"/>
                    <a:pt x="242" y="622"/>
                    <a:pt x="238" y="618"/>
                  </a:cubicBezTo>
                  <a:cubicBezTo>
                    <a:pt x="230" y="606"/>
                    <a:pt x="234" y="591"/>
                    <a:pt x="238" y="579"/>
                  </a:cubicBezTo>
                  <a:cubicBezTo>
                    <a:pt x="249" y="543"/>
                    <a:pt x="258" y="508"/>
                    <a:pt x="265" y="472"/>
                  </a:cubicBezTo>
                  <a:cubicBezTo>
                    <a:pt x="269" y="454"/>
                    <a:pt x="264" y="435"/>
                    <a:pt x="260" y="418"/>
                  </a:cubicBezTo>
                  <a:cubicBezTo>
                    <a:pt x="251" y="383"/>
                    <a:pt x="242" y="349"/>
                    <a:pt x="233" y="315"/>
                  </a:cubicBezTo>
                  <a:cubicBezTo>
                    <a:pt x="229" y="294"/>
                    <a:pt x="222" y="272"/>
                    <a:pt x="224" y="250"/>
                  </a:cubicBezTo>
                  <a:cubicBezTo>
                    <a:pt x="228" y="189"/>
                    <a:pt x="235" y="128"/>
                    <a:pt x="243" y="67"/>
                  </a:cubicBezTo>
                  <a:cubicBezTo>
                    <a:pt x="208" y="75"/>
                    <a:pt x="174" y="84"/>
                    <a:pt x="140" y="93"/>
                  </a:cubicBezTo>
                  <a:cubicBezTo>
                    <a:pt x="131" y="132"/>
                    <a:pt x="129" y="174"/>
                    <a:pt x="114" y="212"/>
                  </a:cubicBezTo>
                  <a:cubicBezTo>
                    <a:pt x="118" y="212"/>
                    <a:pt x="125" y="213"/>
                    <a:pt x="128" y="213"/>
                  </a:cubicBezTo>
                  <a:cubicBezTo>
                    <a:pt x="127" y="221"/>
                    <a:pt x="125" y="228"/>
                    <a:pt x="123" y="236"/>
                  </a:cubicBezTo>
                  <a:cubicBezTo>
                    <a:pt x="136" y="239"/>
                    <a:pt x="149" y="242"/>
                    <a:pt x="162" y="245"/>
                  </a:cubicBezTo>
                  <a:cubicBezTo>
                    <a:pt x="160" y="260"/>
                    <a:pt x="156" y="274"/>
                    <a:pt x="153" y="289"/>
                  </a:cubicBezTo>
                  <a:cubicBezTo>
                    <a:pt x="140" y="289"/>
                    <a:pt x="128" y="289"/>
                    <a:pt x="115" y="289"/>
                  </a:cubicBezTo>
                  <a:cubicBezTo>
                    <a:pt x="101" y="288"/>
                    <a:pt x="88" y="288"/>
                    <a:pt x="75" y="288"/>
                  </a:cubicBezTo>
                  <a:cubicBezTo>
                    <a:pt x="74" y="280"/>
                    <a:pt x="74" y="280"/>
                    <a:pt x="74" y="280"/>
                  </a:cubicBezTo>
                  <a:cubicBezTo>
                    <a:pt x="81" y="282"/>
                    <a:pt x="81" y="282"/>
                    <a:pt x="81" y="282"/>
                  </a:cubicBezTo>
                  <a:cubicBezTo>
                    <a:pt x="77" y="280"/>
                    <a:pt x="74" y="278"/>
                    <a:pt x="70" y="276"/>
                  </a:cubicBezTo>
                  <a:cubicBezTo>
                    <a:pt x="66" y="278"/>
                    <a:pt x="62" y="279"/>
                    <a:pt x="58" y="280"/>
                  </a:cubicBezTo>
                  <a:cubicBezTo>
                    <a:pt x="38" y="272"/>
                    <a:pt x="20" y="258"/>
                    <a:pt x="0" y="250"/>
                  </a:cubicBezTo>
                  <a:cubicBezTo>
                    <a:pt x="2" y="237"/>
                    <a:pt x="6" y="224"/>
                    <a:pt x="8" y="211"/>
                  </a:cubicBezTo>
                  <a:cubicBezTo>
                    <a:pt x="25" y="212"/>
                    <a:pt x="41" y="217"/>
                    <a:pt x="58" y="221"/>
                  </a:cubicBezTo>
                  <a:cubicBezTo>
                    <a:pt x="59" y="214"/>
                    <a:pt x="60" y="207"/>
                    <a:pt x="62" y="200"/>
                  </a:cubicBezTo>
                  <a:cubicBezTo>
                    <a:pt x="64" y="200"/>
                    <a:pt x="70" y="200"/>
                    <a:pt x="72" y="200"/>
                  </a:cubicBezTo>
                  <a:cubicBezTo>
                    <a:pt x="78" y="150"/>
                    <a:pt x="91" y="102"/>
                    <a:pt x="97" y="52"/>
                  </a:cubicBezTo>
                  <a:cubicBezTo>
                    <a:pt x="150" y="36"/>
                    <a:pt x="202" y="22"/>
                    <a:pt x="255" y="6"/>
                  </a:cubicBezTo>
                  <a:close/>
                  <a:moveTo>
                    <a:pt x="67" y="223"/>
                  </a:moveTo>
                  <a:cubicBezTo>
                    <a:pt x="84" y="226"/>
                    <a:pt x="100" y="232"/>
                    <a:pt x="117" y="234"/>
                  </a:cubicBezTo>
                  <a:cubicBezTo>
                    <a:pt x="117" y="231"/>
                    <a:pt x="117" y="225"/>
                    <a:pt x="116" y="222"/>
                  </a:cubicBezTo>
                  <a:cubicBezTo>
                    <a:pt x="101" y="219"/>
                    <a:pt x="85" y="216"/>
                    <a:pt x="69" y="211"/>
                  </a:cubicBezTo>
                  <a:cubicBezTo>
                    <a:pt x="68" y="215"/>
                    <a:pt x="68" y="219"/>
                    <a:pt x="67" y="223"/>
                  </a:cubicBezTo>
                  <a:close/>
                  <a:moveTo>
                    <a:pt x="299" y="291"/>
                  </a:moveTo>
                  <a:cubicBezTo>
                    <a:pt x="310" y="337"/>
                    <a:pt x="322" y="383"/>
                    <a:pt x="330" y="429"/>
                  </a:cubicBezTo>
                  <a:cubicBezTo>
                    <a:pt x="344" y="420"/>
                    <a:pt x="358" y="410"/>
                    <a:pt x="368" y="395"/>
                  </a:cubicBezTo>
                  <a:cubicBezTo>
                    <a:pt x="362" y="381"/>
                    <a:pt x="355" y="367"/>
                    <a:pt x="347" y="354"/>
                  </a:cubicBezTo>
                  <a:cubicBezTo>
                    <a:pt x="337" y="339"/>
                    <a:pt x="326" y="324"/>
                    <a:pt x="315" y="309"/>
                  </a:cubicBezTo>
                  <a:cubicBezTo>
                    <a:pt x="311" y="303"/>
                    <a:pt x="307" y="297"/>
                    <a:pt x="303" y="291"/>
                  </a:cubicBezTo>
                  <a:cubicBezTo>
                    <a:pt x="302" y="291"/>
                    <a:pt x="300" y="291"/>
                    <a:pt x="299" y="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6" name="Freeform 7"/>
            <p:cNvSpPr/>
            <p:nvPr/>
          </p:nvSpPr>
          <p:spPr bwMode="auto">
            <a:xfrm>
              <a:off x="3908425" y="2387600"/>
              <a:ext cx="630238" cy="409575"/>
            </a:xfrm>
            <a:custGeom>
              <a:avLst/>
              <a:gdLst>
                <a:gd name="T0" fmla="*/ 14 w 168"/>
                <a:gd name="T1" fmla="*/ 0 h 109"/>
                <a:gd name="T2" fmla="*/ 77 w 168"/>
                <a:gd name="T3" fmla="*/ 33 h 109"/>
                <a:gd name="T4" fmla="*/ 76 w 168"/>
                <a:gd name="T5" fmla="*/ 49 h 109"/>
                <a:gd name="T6" fmla="*/ 90 w 168"/>
                <a:gd name="T7" fmla="*/ 39 h 109"/>
                <a:gd name="T8" fmla="*/ 137 w 168"/>
                <a:gd name="T9" fmla="*/ 39 h 109"/>
                <a:gd name="T10" fmla="*/ 168 w 168"/>
                <a:gd name="T11" fmla="*/ 39 h 109"/>
                <a:gd name="T12" fmla="*/ 152 w 168"/>
                <a:gd name="T13" fmla="*/ 109 h 109"/>
                <a:gd name="T14" fmla="*/ 102 w 168"/>
                <a:gd name="T15" fmla="*/ 98 h 109"/>
                <a:gd name="T16" fmla="*/ 1 w 168"/>
                <a:gd name="T17" fmla="*/ 74 h 109"/>
                <a:gd name="T18" fmla="*/ 14 w 168"/>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09">
                  <a:moveTo>
                    <a:pt x="14" y="0"/>
                  </a:moveTo>
                  <a:cubicBezTo>
                    <a:pt x="36" y="10"/>
                    <a:pt x="55" y="23"/>
                    <a:pt x="77" y="33"/>
                  </a:cubicBezTo>
                  <a:cubicBezTo>
                    <a:pt x="77" y="37"/>
                    <a:pt x="76" y="45"/>
                    <a:pt x="76" y="49"/>
                  </a:cubicBezTo>
                  <a:cubicBezTo>
                    <a:pt x="81" y="46"/>
                    <a:pt x="85" y="42"/>
                    <a:pt x="90" y="39"/>
                  </a:cubicBezTo>
                  <a:cubicBezTo>
                    <a:pt x="106" y="39"/>
                    <a:pt x="122" y="39"/>
                    <a:pt x="137" y="39"/>
                  </a:cubicBezTo>
                  <a:cubicBezTo>
                    <a:pt x="148" y="39"/>
                    <a:pt x="158" y="39"/>
                    <a:pt x="168" y="39"/>
                  </a:cubicBezTo>
                  <a:cubicBezTo>
                    <a:pt x="163" y="63"/>
                    <a:pt x="159" y="86"/>
                    <a:pt x="152" y="109"/>
                  </a:cubicBezTo>
                  <a:cubicBezTo>
                    <a:pt x="135" y="105"/>
                    <a:pt x="119" y="102"/>
                    <a:pt x="102" y="98"/>
                  </a:cubicBezTo>
                  <a:cubicBezTo>
                    <a:pt x="69" y="89"/>
                    <a:pt x="34" y="83"/>
                    <a:pt x="1" y="74"/>
                  </a:cubicBezTo>
                  <a:cubicBezTo>
                    <a:pt x="0" y="49"/>
                    <a:pt x="11" y="25"/>
                    <a:pt x="1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Line 9"/>
            <p:cNvSpPr>
              <a:spLocks noChangeShapeType="1"/>
            </p:cNvSpPr>
            <p:nvPr/>
          </p:nvSpPr>
          <p:spPr bwMode="auto">
            <a:xfrm>
              <a:off x="5586413" y="1933575"/>
              <a:ext cx="0" cy="0"/>
            </a:xfrm>
            <a:prstGeom prst="lin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8" name="Line 10"/>
            <p:cNvSpPr>
              <a:spLocks noChangeShapeType="1"/>
            </p:cNvSpPr>
            <p:nvPr/>
          </p:nvSpPr>
          <p:spPr bwMode="auto">
            <a:xfrm>
              <a:off x="5586413" y="1933575"/>
              <a:ext cx="0" cy="0"/>
            </a:xfrm>
            <a:prstGeom prst="lin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9" name="椭圆 28"/>
            <p:cNvSpPr/>
            <p:nvPr/>
          </p:nvSpPr>
          <p:spPr>
            <a:xfrm>
              <a:off x="4960144" y="969169"/>
              <a:ext cx="442912" cy="44291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30" name="矩形 29"/>
          <p:cNvSpPr/>
          <p:nvPr/>
        </p:nvSpPr>
        <p:spPr>
          <a:xfrm>
            <a:off x="1517903" y="4379138"/>
            <a:ext cx="4992435" cy="1015541"/>
          </a:xfrm>
          <a:prstGeom prst="rect">
            <a:avLst/>
          </a:prstGeom>
          <a:solidFill>
            <a:srgbClr val="00B0F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2" name="矩形 31"/>
          <p:cNvSpPr/>
          <p:nvPr/>
        </p:nvSpPr>
        <p:spPr>
          <a:xfrm>
            <a:off x="4269138" y="3347263"/>
            <a:ext cx="4818062" cy="1031875"/>
          </a:xfrm>
          <a:prstGeom prst="rect">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3" name="矩形 32"/>
          <p:cNvSpPr/>
          <p:nvPr/>
        </p:nvSpPr>
        <p:spPr>
          <a:xfrm>
            <a:off x="6510339" y="2320202"/>
            <a:ext cx="4819650" cy="1030288"/>
          </a:xfrm>
          <a:prstGeom prst="rect">
            <a:avLst/>
          </a:prstGeom>
          <a:solidFill>
            <a:srgbClr val="00B0F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5" name="矩形 34"/>
          <p:cNvSpPr/>
          <p:nvPr/>
        </p:nvSpPr>
        <p:spPr>
          <a:xfrm>
            <a:off x="1183607" y="4502203"/>
            <a:ext cx="5661025" cy="682046"/>
          </a:xfrm>
          <a:prstGeom prst="rect">
            <a:avLst/>
          </a:prstGeom>
        </p:spPr>
        <p:txBody>
          <a:bodyPr>
            <a:spAutoFit/>
          </a:bodyPr>
          <a:lstStyle/>
          <a:p>
            <a:pPr algn="ctr" eaLnBrk="1" fontAlgn="auto" hangingPunct="1">
              <a:lnSpc>
                <a:spcPct val="130000"/>
              </a:lnSpc>
              <a:spcBef>
                <a:spcPts val="0"/>
              </a:spcBef>
              <a:spcAft>
                <a:spcPts val="0"/>
              </a:spcAft>
              <a:defRPr/>
            </a:pPr>
            <a:r>
              <a:rPr lang="zh-CN" altLang="en-US" sz="3200" dirty="0">
                <a:solidFill>
                  <a:schemeClr val="bg1"/>
                </a:solidFill>
              </a:rPr>
              <a:t>连续性动作优化</a:t>
            </a:r>
            <a:endParaRPr lang="en-US" altLang="zh-CN" sz="3200" kern="0" dirty="0">
              <a:solidFill>
                <a:schemeClr val="bg1"/>
              </a:solidFill>
              <a:latin typeface="等线" panose="02010600030101010101" pitchFamily="2" charset="-122"/>
              <a:ea typeface="等线" panose="02010600030101010101" pitchFamily="2" charset="-122"/>
              <a:cs typeface="Arial" panose="020B0604020202020204" pitchFamily="34" charset="0"/>
            </a:endParaRPr>
          </a:p>
        </p:txBody>
      </p:sp>
      <p:sp>
        <p:nvSpPr>
          <p:cNvPr id="42" name="矩形 41"/>
          <p:cNvSpPr/>
          <p:nvPr/>
        </p:nvSpPr>
        <p:spPr>
          <a:xfrm>
            <a:off x="6115844" y="2454623"/>
            <a:ext cx="5659438" cy="682046"/>
          </a:xfrm>
          <a:prstGeom prst="rect">
            <a:avLst/>
          </a:prstGeom>
        </p:spPr>
        <p:txBody>
          <a:bodyPr>
            <a:spAutoFit/>
          </a:bodyPr>
          <a:lstStyle/>
          <a:p>
            <a:pPr algn="ctr" eaLnBrk="1" fontAlgn="auto" hangingPunct="1">
              <a:lnSpc>
                <a:spcPct val="130000"/>
              </a:lnSpc>
              <a:spcBef>
                <a:spcPts val="0"/>
              </a:spcBef>
              <a:spcAft>
                <a:spcPts val="0"/>
              </a:spcAft>
              <a:defRPr/>
            </a:pPr>
            <a:r>
              <a:rPr lang="en-US" altLang="zh-CN" sz="3200" kern="0" dirty="0">
                <a:solidFill>
                  <a:schemeClr val="bg1"/>
                </a:solidFill>
                <a:latin typeface="等线" panose="02010600030101010101" pitchFamily="2" charset="-122"/>
                <a:ea typeface="等线" panose="02010600030101010101" pitchFamily="2" charset="-122"/>
                <a:cs typeface="Arial" panose="020B0604020202020204" pitchFamily="34" charset="0"/>
              </a:rPr>
              <a:t>To be continue…</a:t>
            </a:r>
            <a:endParaRPr lang="en-US" altLang="zh-CN" sz="3200" kern="0" dirty="0">
              <a:solidFill>
                <a:schemeClr val="bg1"/>
              </a:solidFill>
              <a:latin typeface="等线" panose="02010600030101010101" pitchFamily="2" charset="-122"/>
              <a:ea typeface="等线" panose="02010600030101010101" pitchFamily="2" charset="-122"/>
            </a:endParaRPr>
          </a:p>
        </p:txBody>
      </p:sp>
      <p:sp>
        <p:nvSpPr>
          <p:cNvPr id="3" name="文本框 2"/>
          <p:cNvSpPr txBox="1"/>
          <p:nvPr/>
        </p:nvSpPr>
        <p:spPr>
          <a:xfrm>
            <a:off x="5547075" y="3660615"/>
            <a:ext cx="2262188" cy="584775"/>
          </a:xfrm>
          <a:prstGeom prst="rect">
            <a:avLst/>
          </a:prstGeom>
          <a:noFill/>
        </p:spPr>
        <p:txBody>
          <a:bodyPr wrap="square" rtlCol="0">
            <a:spAutoFit/>
          </a:bodyPr>
          <a:lstStyle/>
          <a:p>
            <a:r>
              <a:rPr lang="zh-CN" altLang="en-US" sz="3200" dirty="0">
                <a:solidFill>
                  <a:schemeClr val="bg1"/>
                </a:solidFill>
              </a:rPr>
              <a:t>策略智能化</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0-#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fill="hold"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additive="base">
                                        <p:cTn id="16" dur="500" fill="hold"/>
                                        <p:tgtEl>
                                          <p:spTgt spid="24"/>
                                        </p:tgtEl>
                                        <p:attrNameLst>
                                          <p:attrName>ppt_x</p:attrName>
                                        </p:attrNameLst>
                                      </p:cBhvr>
                                      <p:tavLst>
                                        <p:tav tm="0">
                                          <p:val>
                                            <p:strVal val="0-#ppt_w/2"/>
                                          </p:val>
                                        </p:tav>
                                        <p:tav tm="100000">
                                          <p:val>
                                            <p:strVal val="#ppt_x"/>
                                          </p:val>
                                        </p:tav>
                                      </p:tavLst>
                                    </p:anim>
                                    <p:anim calcmode="lin" valueType="num">
                                      <p:cBhvr additive="base">
                                        <p:cTn id="17" dur="500" fill="hold"/>
                                        <p:tgtEl>
                                          <p:spTgt spid="24"/>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 calcmode="lin" valueType="num">
                                      <p:cBhvr additive="base">
                                        <p:cTn id="20" dur="500" fill="hold"/>
                                        <p:tgtEl>
                                          <p:spTgt spid="30"/>
                                        </p:tgtEl>
                                        <p:attrNameLst>
                                          <p:attrName>ppt_x</p:attrName>
                                        </p:attrNameLst>
                                      </p:cBhvr>
                                      <p:tavLst>
                                        <p:tav tm="0">
                                          <p:val>
                                            <p:strVal val="0-#ppt_w/2"/>
                                          </p:val>
                                        </p:tav>
                                        <p:tav tm="100000">
                                          <p:val>
                                            <p:strVal val="#ppt_x"/>
                                          </p:val>
                                        </p:tav>
                                      </p:tavLst>
                                    </p:anim>
                                    <p:anim calcmode="lin" valueType="num">
                                      <p:cBhvr additive="base">
                                        <p:cTn id="21" dur="500" fill="hold"/>
                                        <p:tgtEl>
                                          <p:spTgt spid="30"/>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 calcmode="lin" valueType="num">
                                      <p:cBhvr additive="base">
                                        <p:cTn id="24" dur="500" fill="hold"/>
                                        <p:tgtEl>
                                          <p:spTgt spid="32"/>
                                        </p:tgtEl>
                                        <p:attrNameLst>
                                          <p:attrName>ppt_x</p:attrName>
                                        </p:attrNameLst>
                                      </p:cBhvr>
                                      <p:tavLst>
                                        <p:tav tm="0">
                                          <p:val>
                                            <p:strVal val="0-#ppt_w/2"/>
                                          </p:val>
                                        </p:tav>
                                        <p:tav tm="100000">
                                          <p:val>
                                            <p:strVal val="#ppt_x"/>
                                          </p:val>
                                        </p:tav>
                                      </p:tavLst>
                                    </p:anim>
                                    <p:anim calcmode="lin" valueType="num">
                                      <p:cBhvr additive="base">
                                        <p:cTn id="25" dur="500" fill="hold"/>
                                        <p:tgtEl>
                                          <p:spTgt spid="32"/>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cBhvr additive="base">
                                        <p:cTn id="28" dur="500" fill="hold"/>
                                        <p:tgtEl>
                                          <p:spTgt spid="33"/>
                                        </p:tgtEl>
                                        <p:attrNameLst>
                                          <p:attrName>ppt_x</p:attrName>
                                        </p:attrNameLst>
                                      </p:cBhvr>
                                      <p:tavLst>
                                        <p:tav tm="0">
                                          <p:val>
                                            <p:strVal val="0-#ppt_w/2"/>
                                          </p:val>
                                        </p:tav>
                                        <p:tav tm="100000">
                                          <p:val>
                                            <p:strVal val="#ppt_x"/>
                                          </p:val>
                                        </p:tav>
                                      </p:tavLst>
                                    </p:anim>
                                    <p:anim calcmode="lin" valueType="num">
                                      <p:cBhvr additive="base">
                                        <p:cTn id="29" dur="500" fill="hold"/>
                                        <p:tgtEl>
                                          <p:spTgt spid="33"/>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500" fill="hold"/>
                                        <p:tgtEl>
                                          <p:spTgt spid="35"/>
                                        </p:tgtEl>
                                        <p:attrNameLst>
                                          <p:attrName>ppt_x</p:attrName>
                                        </p:attrNameLst>
                                      </p:cBhvr>
                                      <p:tavLst>
                                        <p:tav tm="0">
                                          <p:val>
                                            <p:strVal val="0-#ppt_w/2"/>
                                          </p:val>
                                        </p:tav>
                                        <p:tav tm="100000">
                                          <p:val>
                                            <p:strVal val="#ppt_x"/>
                                          </p:val>
                                        </p:tav>
                                      </p:tavLst>
                                    </p:anim>
                                    <p:anim calcmode="lin" valueType="num">
                                      <p:cBhvr additive="base">
                                        <p:cTn id="33" dur="500" fill="hold"/>
                                        <p:tgtEl>
                                          <p:spTgt spid="35"/>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0"/>
                                  </p:stCondLst>
                                  <p:childTnLst>
                                    <p:set>
                                      <p:cBhvr>
                                        <p:cTn id="35" dur="1" fill="hold">
                                          <p:stCondLst>
                                            <p:cond delay="0"/>
                                          </p:stCondLst>
                                        </p:cTn>
                                        <p:tgtEl>
                                          <p:spTgt spid="42"/>
                                        </p:tgtEl>
                                        <p:attrNameLst>
                                          <p:attrName>style.visibility</p:attrName>
                                        </p:attrNameLst>
                                      </p:cBhvr>
                                      <p:to>
                                        <p:strVal val="visible"/>
                                      </p:to>
                                    </p:set>
                                    <p:anim calcmode="lin" valueType="num">
                                      <p:cBhvr additive="base">
                                        <p:cTn id="36" dur="500" fill="hold"/>
                                        <p:tgtEl>
                                          <p:spTgt spid="42"/>
                                        </p:tgtEl>
                                        <p:attrNameLst>
                                          <p:attrName>ppt_x</p:attrName>
                                        </p:attrNameLst>
                                      </p:cBhvr>
                                      <p:tavLst>
                                        <p:tav tm="0">
                                          <p:val>
                                            <p:strVal val="0-#ppt_w/2"/>
                                          </p:val>
                                        </p:tav>
                                        <p:tav tm="100000">
                                          <p:val>
                                            <p:strVal val="#ppt_x"/>
                                          </p:val>
                                        </p:tav>
                                      </p:tavLst>
                                    </p:anim>
                                    <p:anim calcmode="lin" valueType="num">
                                      <p:cBhvr additive="base">
                                        <p:cTn id="37"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0" grpId="0" animBg="1"/>
      <p:bldP spid="32" grpId="0" animBg="1"/>
      <p:bldP spid="33" grpId="0" animBg="1"/>
      <p:bldP spid="35" grpId="0"/>
      <p:bldP spid="4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组合 3"/>
          <p:cNvGrpSpPr/>
          <p:nvPr/>
        </p:nvGrpSpPr>
        <p:grpSpPr bwMode="auto">
          <a:xfrm flipH="1">
            <a:off x="11182350" y="0"/>
            <a:ext cx="1009650"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25603" name="组合 14"/>
          <p:cNvGrpSpPr/>
          <p:nvPr/>
        </p:nvGrpSpPr>
        <p:grpSpPr bwMode="auto">
          <a:xfrm flipV="1">
            <a:off x="0"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5" name="Rectangle 24"/>
          <p:cNvSpPr/>
          <p:nvPr/>
        </p:nvSpPr>
        <p:spPr>
          <a:xfrm>
            <a:off x="0" y="1991479"/>
            <a:ext cx="6096000" cy="2308781"/>
          </a:xfrm>
          <a:prstGeom prst="rect">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611" name="TextBox 25"/>
          <p:cNvSpPr txBox="1">
            <a:spLocks noChangeArrowheads="1"/>
          </p:cNvSpPr>
          <p:nvPr/>
        </p:nvSpPr>
        <p:spPr bwMode="auto">
          <a:xfrm>
            <a:off x="738694" y="4710668"/>
            <a:ext cx="40972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dirty="0">
                <a:solidFill>
                  <a:srgbClr val="00B0F0"/>
                </a:solidFill>
                <a:latin typeface="+mn-ea"/>
                <a:ea typeface="+mn-ea"/>
              </a:rPr>
              <a:t>RoboCup3D</a:t>
            </a:r>
            <a:r>
              <a:rPr lang="zh-CN" altLang="en-US" b="1" dirty="0">
                <a:solidFill>
                  <a:srgbClr val="00B0F0"/>
                </a:solidFill>
                <a:latin typeface="+mn-ea"/>
                <a:ea typeface="+mn-ea"/>
              </a:rPr>
              <a:t>仿真足球机器人技术研究</a:t>
            </a:r>
          </a:p>
        </p:txBody>
      </p:sp>
      <p:sp>
        <p:nvSpPr>
          <p:cNvPr id="30" name="Rectangle 26"/>
          <p:cNvSpPr/>
          <p:nvPr/>
        </p:nvSpPr>
        <p:spPr>
          <a:xfrm>
            <a:off x="738694" y="5082209"/>
            <a:ext cx="3448050" cy="793487"/>
          </a:xfrm>
          <a:prstGeom prst="rect">
            <a:avLst/>
          </a:prstGeom>
        </p:spPr>
        <p:txBody>
          <a:bodyPr>
            <a:spAutoFit/>
          </a:bodyPr>
          <a:lstStyle/>
          <a:p>
            <a:pPr algn="just" eaLnBrk="1" fontAlgn="auto" hangingPunct="1">
              <a:lnSpc>
                <a:spcPct val="150000"/>
              </a:lnSpc>
              <a:spcBef>
                <a:spcPts val="0"/>
              </a:spcBef>
              <a:spcAft>
                <a:spcPts val="0"/>
              </a:spcAft>
              <a:defRPr/>
            </a:pPr>
            <a:r>
              <a:rPr lang="zh-CN" altLang="en-US" sz="1600" b="1" dirty="0">
                <a:solidFill>
                  <a:schemeClr val="tx1">
                    <a:lumMod val="50000"/>
                    <a:lumOff val="50000"/>
                  </a:schemeClr>
                </a:solidFill>
                <a:latin typeface="等线" panose="02010600030101010101" pitchFamily="2" charset="-122"/>
                <a:ea typeface="等线" panose="02010600030101010101" pitchFamily="2" charset="-122"/>
              </a:rPr>
              <a:t>西北工业大学</a:t>
            </a:r>
          </a:p>
          <a:p>
            <a:pPr algn="just" eaLnBrk="1" fontAlgn="auto" hangingPunct="1">
              <a:lnSpc>
                <a:spcPct val="150000"/>
              </a:lnSpc>
              <a:spcBef>
                <a:spcPts val="0"/>
              </a:spcBef>
              <a:spcAft>
                <a:spcPts val="0"/>
              </a:spcAft>
              <a:defRPr/>
            </a:pPr>
            <a:r>
              <a:rPr lang="zh-CN" altLang="en-US" sz="1600" b="1" dirty="0">
                <a:solidFill>
                  <a:schemeClr val="tx1">
                    <a:lumMod val="50000"/>
                    <a:lumOff val="50000"/>
                  </a:schemeClr>
                </a:solidFill>
                <a:latin typeface="等线" panose="02010600030101010101" pitchFamily="2" charset="-122"/>
                <a:ea typeface="等线" panose="02010600030101010101" pitchFamily="2" charset="-122"/>
              </a:rPr>
              <a:t>翱翔队</a:t>
            </a:r>
          </a:p>
        </p:txBody>
      </p:sp>
      <p:sp>
        <p:nvSpPr>
          <p:cNvPr id="31" name="TextBox 27"/>
          <p:cNvSpPr txBox="1"/>
          <p:nvPr/>
        </p:nvSpPr>
        <p:spPr>
          <a:xfrm>
            <a:off x="1028701" y="2350679"/>
            <a:ext cx="3877985" cy="1377685"/>
          </a:xfrm>
          <a:prstGeom prst="rect">
            <a:avLst/>
          </a:prstGeom>
          <a:noFill/>
        </p:spPr>
        <p:txBody>
          <a:bodyPr wrap="none">
            <a:spAutoFit/>
          </a:bodyPr>
          <a:lstStyle/>
          <a:p>
            <a:pPr algn="just" eaLnBrk="1" fontAlgn="auto" hangingPunct="1">
              <a:lnSpc>
                <a:spcPct val="125000"/>
              </a:lnSpc>
              <a:spcBef>
                <a:spcPts val="1200"/>
              </a:spcBef>
              <a:spcAft>
                <a:spcPts val="0"/>
              </a:spcAft>
              <a:defRPr/>
            </a:pPr>
            <a:r>
              <a:rPr lang="zh-CN" altLang="en-US" sz="7200" kern="100" dirty="0">
                <a:solidFill>
                  <a:schemeClr val="bg1"/>
                </a:solidFill>
                <a:latin typeface="+mn-ea"/>
                <a:ea typeface="+mn-ea"/>
              </a:rPr>
              <a:t>谢谢大家</a:t>
            </a:r>
            <a:endParaRPr lang="zh-CN" altLang="zh-CN" sz="7200" kern="100" dirty="0">
              <a:solidFill>
                <a:schemeClr val="bg1"/>
              </a:solidFill>
              <a:latin typeface="+mn-ea"/>
              <a:ea typeface="+mn-ea"/>
            </a:endParaRPr>
          </a:p>
        </p:txBody>
      </p:sp>
      <p:sp>
        <p:nvSpPr>
          <p:cNvPr id="23" name="椭圆 22"/>
          <p:cNvSpPr/>
          <p:nvPr/>
        </p:nvSpPr>
        <p:spPr>
          <a:xfrm>
            <a:off x="9356583" y="3235782"/>
            <a:ext cx="755650" cy="75406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4" name="椭圆 23"/>
          <p:cNvSpPr/>
          <p:nvPr/>
        </p:nvSpPr>
        <p:spPr>
          <a:xfrm>
            <a:off x="10778983" y="3681869"/>
            <a:ext cx="377825" cy="377825"/>
          </a:xfrm>
          <a:prstGeom prst="ellips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800">
              <a:latin typeface="Impact" panose="020B0806030902050204" pitchFamily="34" charset="0"/>
            </a:endParaRPr>
          </a:p>
        </p:txBody>
      </p:sp>
      <p:sp>
        <p:nvSpPr>
          <p:cNvPr id="26" name="椭圆 25"/>
          <p:cNvSpPr/>
          <p:nvPr/>
        </p:nvSpPr>
        <p:spPr>
          <a:xfrm>
            <a:off x="7957996" y="4070807"/>
            <a:ext cx="552450" cy="550862"/>
          </a:xfrm>
          <a:prstGeom prst="ellips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800">
              <a:latin typeface="Impact" panose="020B0806030902050204" pitchFamily="34" charset="0"/>
            </a:endParaRPr>
          </a:p>
        </p:txBody>
      </p:sp>
      <p:sp>
        <p:nvSpPr>
          <p:cNvPr id="29" name="椭圆 28"/>
          <p:cNvSpPr/>
          <p:nvPr/>
        </p:nvSpPr>
        <p:spPr>
          <a:xfrm>
            <a:off x="9543908" y="1711782"/>
            <a:ext cx="804863" cy="804862"/>
          </a:xfrm>
          <a:prstGeom prst="ellips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800">
              <a:latin typeface="Impact" panose="020B0806030902050204" pitchFamily="34" charset="0"/>
            </a:endParaRPr>
          </a:p>
        </p:txBody>
      </p:sp>
      <p:pic>
        <p:nvPicPr>
          <p:cNvPr id="19" name="图片 18"/>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7148" t="2650" r="4080" b="1"/>
          <a:stretch>
            <a:fillRect/>
          </a:stretch>
        </p:blipFill>
        <p:spPr>
          <a:xfrm>
            <a:off x="8557266" y="4119001"/>
            <a:ext cx="1598634" cy="1599974"/>
          </a:xfrm>
          <a:prstGeom prst="rect">
            <a:avLst/>
          </a:prstGeom>
        </p:spPr>
      </p:pic>
      <p:pic>
        <p:nvPicPr>
          <p:cNvPr id="1026" name="Picture 2" descr="http://www.cs.utexas.edu/~AustinVilla/sim/3dsimulation/AustinVilla3DSimulationFiles/logo/3D.jpg"/>
          <p:cNvPicPr>
            <a:picLocks noChangeAspect="1" noChangeArrowheads="1"/>
          </p:cNvPicPr>
          <p:nvPr/>
        </p:nvPicPr>
        <p:blipFill rotWithShape="1">
          <a:blip r:embed="rId4">
            <a:extLst>
              <a:ext uri="{28A0092B-C50C-407E-A947-70E740481C1C}">
                <a14:useLocalDpi xmlns:a14="http://schemas.microsoft.com/office/drawing/2010/main" val="0"/>
              </a:ext>
            </a:extLst>
          </a:blip>
          <a:srcRect l="27842" r="28819"/>
          <a:stretch>
            <a:fillRect/>
          </a:stretch>
        </p:blipFill>
        <p:spPr bwMode="auto">
          <a:xfrm>
            <a:off x="6419728" y="833438"/>
            <a:ext cx="2948200" cy="2947891"/>
          </a:xfrm>
          <a:prstGeom prst="ellipse">
            <a:avLst/>
          </a:prstGeom>
          <a:noFill/>
          <a:extLst>
            <a:ext uri="{909E8E84-426E-40DD-AFC4-6F175D3DCCD1}">
              <a14:hiddenFill xmlns:a14="http://schemas.microsoft.com/office/drawing/2010/main">
                <a:solidFill>
                  <a:srgbClr val="FFFFFF"/>
                </a:solidFill>
              </a14:hiddenFill>
            </a:ext>
          </a:extLst>
        </p:spPr>
      </p:pic>
      <p:sp>
        <p:nvSpPr>
          <p:cNvPr id="4" name="AutoShape 4" descr="http://www.robocup2014.org/wp-content/uploads/2014/04/RCfed_high_M_Transp.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5" name="图片 4"/>
          <p:cNvPicPr>
            <a:picLocks noChangeAspect="1"/>
          </p:cNvPicPr>
          <p:nvPr/>
        </p:nvPicPr>
        <p:blipFill rotWithShape="1">
          <a:blip r:embed="rId5" cstate="print">
            <a:extLst>
              <a:ext uri="{28A0092B-C50C-407E-A947-70E740481C1C}">
                <a14:useLocalDpi xmlns:a14="http://schemas.microsoft.com/office/drawing/2010/main" val="0"/>
              </a:ext>
            </a:extLst>
          </a:blip>
          <a:srcRect l="3209" t="3675" r="45085" b="4575"/>
          <a:stretch>
            <a:fillRect/>
          </a:stretch>
        </p:blipFill>
        <p:spPr>
          <a:xfrm>
            <a:off x="10187312" y="2350679"/>
            <a:ext cx="1183341" cy="1204857"/>
          </a:xfrm>
          <a:prstGeom prst="ellipse">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flipH="1">
            <a:off x="11182350" y="0"/>
            <a:ext cx="1009650" cy="1009650"/>
            <a:chOff x="0" y="0"/>
            <a:chExt cx="3600450" cy="3600450"/>
          </a:xfrm>
        </p:grpSpPr>
        <p:sp>
          <p:nvSpPr>
            <p:cNvPr id="3" name="直角三角形 2"/>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直角三角形 3"/>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 name="组合 14"/>
          <p:cNvGrpSpPr/>
          <p:nvPr/>
        </p:nvGrpSpPr>
        <p:grpSpPr bwMode="auto">
          <a:xfrm flipV="1">
            <a:off x="0" y="5829300"/>
            <a:ext cx="1028700" cy="1028700"/>
            <a:chOff x="0" y="0"/>
            <a:chExt cx="3600450" cy="3600450"/>
          </a:xfrm>
        </p:grpSpPr>
        <p:sp>
          <p:nvSpPr>
            <p:cNvPr id="6" name="直角三角形 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直角三角形 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8" name="文本框 7"/>
          <p:cNvSpPr txBox="1"/>
          <p:nvPr/>
        </p:nvSpPr>
        <p:spPr>
          <a:xfrm>
            <a:off x="535940" y="315595"/>
            <a:ext cx="6304915" cy="768350"/>
          </a:xfrm>
          <a:prstGeom prst="rect">
            <a:avLst/>
          </a:prstGeom>
          <a:noFill/>
        </p:spPr>
        <p:txBody>
          <a:bodyPr wrap="square" rtlCol="0">
            <a:spAutoFit/>
          </a:bodyPr>
          <a:lstStyle/>
          <a:p>
            <a:r>
              <a:rPr lang="zh-CN" altLang="en-US" sz="4400" dirty="0">
                <a:solidFill>
                  <a:schemeClr val="accent1"/>
                </a:solidFill>
                <a:latin typeface="+mn-ea"/>
                <a:ea typeface="+mn-ea"/>
              </a:rPr>
              <a:t>西工大与足球机器人</a:t>
            </a:r>
          </a:p>
        </p:txBody>
      </p:sp>
      <p:cxnSp>
        <p:nvCxnSpPr>
          <p:cNvPr id="9" name="直接连接符 8"/>
          <p:cNvCxnSpPr/>
          <p:nvPr/>
        </p:nvCxnSpPr>
        <p:spPr>
          <a:xfrm>
            <a:off x="-364102" y="1083945"/>
            <a:ext cx="9687172" cy="0"/>
          </a:xfrm>
          <a:prstGeom prst="line">
            <a:avLst/>
          </a:prstGeom>
          <a:ln w="25400">
            <a:solidFill>
              <a:srgbClr val="95A5A6"/>
            </a:solidFill>
          </a:ln>
        </p:spPr>
        <p:style>
          <a:lnRef idx="1">
            <a:schemeClr val="accent1"/>
          </a:lnRef>
          <a:fillRef idx="0">
            <a:schemeClr val="accent1"/>
          </a:fillRef>
          <a:effectRef idx="0">
            <a:schemeClr val="accent1"/>
          </a:effectRef>
          <a:fontRef idx="minor">
            <a:schemeClr val="tx1"/>
          </a:fontRef>
        </p:style>
      </p:cxnSp>
      <p:pic>
        <p:nvPicPr>
          <p:cNvPr id="10" name="图片 9" descr="IMG_9533"/>
          <p:cNvPicPr>
            <a:picLocks noChangeAspect="1"/>
          </p:cNvPicPr>
          <p:nvPr/>
        </p:nvPicPr>
        <p:blipFill>
          <a:blip r:embed="rId3"/>
          <a:srcRect l="15381" t="26324" r="16094" b="26077"/>
          <a:stretch>
            <a:fillRect/>
          </a:stretch>
        </p:blipFill>
        <p:spPr>
          <a:xfrm>
            <a:off x="1583028" y="1110393"/>
            <a:ext cx="4037185" cy="2103486"/>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58703" y="416718"/>
            <a:ext cx="3928732" cy="2946550"/>
          </a:xfrm>
          <a:prstGeom prst="rect">
            <a:avLst/>
          </a:prstGeom>
        </p:spPr>
      </p:pic>
      <p:pic>
        <p:nvPicPr>
          <p:cNvPr id="13" name="图片 12" descr="IMG_9523(20180407-234242)"/>
          <p:cNvPicPr>
            <a:picLocks noChangeAspect="1"/>
          </p:cNvPicPr>
          <p:nvPr/>
        </p:nvPicPr>
        <p:blipFill>
          <a:blip r:embed="rId5"/>
          <a:stretch>
            <a:fillRect/>
          </a:stretch>
        </p:blipFill>
        <p:spPr>
          <a:xfrm>
            <a:off x="7358703" y="3749198"/>
            <a:ext cx="3928732" cy="2684145"/>
          </a:xfrm>
          <a:prstGeom prst="rect">
            <a:avLst/>
          </a:prstGeom>
        </p:spPr>
      </p:pic>
      <p:pic>
        <p:nvPicPr>
          <p:cNvPr id="14" name="图片 13">
            <a:extLst>
              <a:ext uri="{FF2B5EF4-FFF2-40B4-BE49-F238E27FC236}">
                <a16:creationId xmlns:a16="http://schemas.microsoft.com/office/drawing/2014/main" id="{82AAA842-D990-48EC-BE7D-73797DAF861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94987" y="3644122"/>
            <a:ext cx="3586820" cy="26901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直角三角形 9"/>
          <p:cNvSpPr/>
          <p:nvPr/>
        </p:nvSpPr>
        <p:spPr>
          <a:xfrm rot="5400000" flipH="1" flipV="1">
            <a:off x="8591550" y="325755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0" y="0"/>
            <a:ext cx="2971800" cy="2971800"/>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直角三角形 6"/>
          <p:cNvSpPr/>
          <p:nvPr/>
        </p:nvSpPr>
        <p:spPr>
          <a:xfrm rot="5400000" flipH="1" flipV="1">
            <a:off x="9220200" y="3886200"/>
            <a:ext cx="2971800" cy="2971800"/>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6390" name="文本框 2"/>
          <p:cNvSpPr txBox="1">
            <a:spLocks noChangeArrowheads="1"/>
          </p:cNvSpPr>
          <p:nvPr/>
        </p:nvSpPr>
        <p:spPr bwMode="auto">
          <a:xfrm>
            <a:off x="231299" y="400050"/>
            <a:ext cx="738664"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eaLnBrk="1" hangingPunct="1"/>
            <a:r>
              <a:rPr lang="zh-CN" altLang="en-US" sz="3600" b="1" dirty="0">
                <a:solidFill>
                  <a:schemeClr val="bg1"/>
                </a:solidFill>
                <a:latin typeface="+mn-ea"/>
                <a:ea typeface="+mn-ea"/>
              </a:rPr>
              <a:t>目录</a:t>
            </a:r>
          </a:p>
        </p:txBody>
      </p:sp>
      <p:sp>
        <p:nvSpPr>
          <p:cNvPr id="16391" name="文本框 10"/>
          <p:cNvSpPr txBox="1">
            <a:spLocks noChangeArrowheads="1"/>
          </p:cNvSpPr>
          <p:nvPr/>
        </p:nvSpPr>
        <p:spPr bwMode="auto">
          <a:xfrm>
            <a:off x="2430966" y="1763063"/>
            <a:ext cx="8159332" cy="3331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3600" dirty="0">
                <a:solidFill>
                  <a:srgbClr val="1570C1"/>
                </a:solidFill>
                <a:latin typeface="+mn-ea"/>
                <a:ea typeface="+mn-ea"/>
              </a:rPr>
              <a:t>01 </a:t>
            </a:r>
            <a:r>
              <a:rPr lang="zh-CN" altLang="en-US" sz="3600" dirty="0">
                <a:solidFill>
                  <a:srgbClr val="1570C1"/>
                </a:solidFill>
                <a:latin typeface="+mn-ea"/>
                <a:ea typeface="+mn-ea"/>
              </a:rPr>
              <a:t>基于</a:t>
            </a:r>
            <a:r>
              <a:rPr lang="en-US" altLang="zh-CN" sz="3600" dirty="0">
                <a:solidFill>
                  <a:srgbClr val="1570C1"/>
                </a:solidFill>
                <a:latin typeface="+mn-ea"/>
                <a:ea typeface="+mn-ea"/>
              </a:rPr>
              <a:t>KM</a:t>
            </a:r>
            <a:r>
              <a:rPr lang="zh-CN" altLang="en-US" sz="3600" dirty="0">
                <a:solidFill>
                  <a:srgbClr val="1570C1"/>
                </a:solidFill>
                <a:latin typeface="+mn-ea"/>
                <a:ea typeface="+mn-ea"/>
              </a:rPr>
              <a:t>算法的动态角色分配</a:t>
            </a:r>
            <a:endParaRPr lang="en-US" altLang="zh-CN" sz="3600" dirty="0">
              <a:solidFill>
                <a:srgbClr val="1570C1"/>
              </a:solidFill>
              <a:latin typeface="+mn-ea"/>
              <a:ea typeface="+mn-ea"/>
            </a:endParaRPr>
          </a:p>
          <a:p>
            <a:pPr eaLnBrk="1" hangingPunct="1">
              <a:lnSpc>
                <a:spcPct val="150000"/>
              </a:lnSpc>
            </a:pPr>
            <a:r>
              <a:rPr lang="en-US" altLang="zh-CN" sz="3600" dirty="0">
                <a:solidFill>
                  <a:srgbClr val="1570C1"/>
                </a:solidFill>
                <a:latin typeface="+mn-ea"/>
                <a:ea typeface="+mn-ea"/>
              </a:rPr>
              <a:t>02 </a:t>
            </a:r>
            <a:r>
              <a:rPr lang="zh-CN" altLang="en-US" sz="3600" dirty="0">
                <a:solidFill>
                  <a:srgbClr val="1570C1"/>
                </a:solidFill>
                <a:latin typeface="+mn-ea"/>
                <a:ea typeface="+mn-ea"/>
              </a:rPr>
              <a:t>基于</a:t>
            </a:r>
            <a:r>
              <a:rPr lang="en-US" altLang="zh-CN" sz="3600" dirty="0">
                <a:solidFill>
                  <a:srgbClr val="1570C1"/>
                </a:solidFill>
                <a:latin typeface="+mn-ea"/>
                <a:ea typeface="+mn-ea"/>
              </a:rPr>
              <a:t>CMA-ES</a:t>
            </a:r>
            <a:r>
              <a:rPr lang="zh-CN" altLang="en-US" sz="3600" dirty="0">
                <a:solidFill>
                  <a:srgbClr val="1570C1"/>
                </a:solidFill>
                <a:latin typeface="+mn-ea"/>
                <a:ea typeface="+mn-ea"/>
              </a:rPr>
              <a:t>算法的机器人动作优化</a:t>
            </a:r>
          </a:p>
          <a:p>
            <a:pPr eaLnBrk="1" hangingPunct="1">
              <a:lnSpc>
                <a:spcPct val="150000"/>
              </a:lnSpc>
            </a:pPr>
            <a:r>
              <a:rPr lang="en-US" altLang="zh-CN" sz="3600" dirty="0">
                <a:solidFill>
                  <a:srgbClr val="1570C1"/>
                </a:solidFill>
                <a:latin typeface="+mn-ea"/>
                <a:ea typeface="+mn-ea"/>
              </a:rPr>
              <a:t>03 </a:t>
            </a:r>
            <a:r>
              <a:rPr lang="zh-CN" altLang="en-US" sz="3600" dirty="0">
                <a:solidFill>
                  <a:srgbClr val="1570C1"/>
                </a:solidFill>
                <a:latin typeface="+mn-ea"/>
                <a:ea typeface="+mn-ea"/>
              </a:rPr>
              <a:t>基于改进人工势场法的机器人避障</a:t>
            </a:r>
            <a:endParaRPr lang="en-US" altLang="zh-CN" sz="3600" dirty="0">
              <a:solidFill>
                <a:srgbClr val="1570C1"/>
              </a:solidFill>
              <a:latin typeface="+mn-ea"/>
              <a:ea typeface="+mn-ea"/>
            </a:endParaRPr>
          </a:p>
          <a:p>
            <a:pPr eaLnBrk="1" hangingPunct="1">
              <a:lnSpc>
                <a:spcPct val="150000"/>
              </a:lnSpc>
            </a:pPr>
            <a:r>
              <a:rPr lang="en-US" altLang="zh-CN" sz="3600" dirty="0">
                <a:solidFill>
                  <a:srgbClr val="1570C1"/>
                </a:solidFill>
                <a:latin typeface="+mn-ea"/>
                <a:ea typeface="+mn-ea"/>
              </a:rPr>
              <a:t>04 </a:t>
            </a:r>
            <a:r>
              <a:rPr lang="zh-CN" altLang="en-US" sz="3600" dirty="0">
                <a:solidFill>
                  <a:srgbClr val="1570C1"/>
                </a:solidFill>
                <a:latin typeface="+mn-ea"/>
                <a:ea typeface="+mn-ea"/>
              </a:rPr>
              <a:t>未来展望</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391">
                                            <p:txEl>
                                              <p:pRg st="0" end="0"/>
                                            </p:txEl>
                                          </p:spTgt>
                                        </p:tgtEl>
                                        <p:attrNameLst>
                                          <p:attrName>style.visibility</p:attrName>
                                        </p:attrNameLst>
                                      </p:cBhvr>
                                      <p:to>
                                        <p:strVal val="visible"/>
                                      </p:to>
                                    </p:set>
                                    <p:animEffect transition="in" filter="fade">
                                      <p:cBhvr>
                                        <p:cTn id="7" dur="500"/>
                                        <p:tgtEl>
                                          <p:spTgt spid="1639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391">
                                            <p:txEl>
                                              <p:pRg st="1" end="1"/>
                                            </p:txEl>
                                          </p:spTgt>
                                        </p:tgtEl>
                                        <p:attrNameLst>
                                          <p:attrName>style.visibility</p:attrName>
                                        </p:attrNameLst>
                                      </p:cBhvr>
                                      <p:to>
                                        <p:strVal val="visible"/>
                                      </p:to>
                                    </p:set>
                                    <p:animEffect transition="in" filter="fade">
                                      <p:cBhvr>
                                        <p:cTn id="11" dur="500"/>
                                        <p:tgtEl>
                                          <p:spTgt spid="16391">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391">
                                            <p:txEl>
                                              <p:pRg st="2" end="2"/>
                                            </p:txEl>
                                          </p:spTgt>
                                        </p:tgtEl>
                                        <p:attrNameLst>
                                          <p:attrName>style.visibility</p:attrName>
                                        </p:attrNameLst>
                                      </p:cBhvr>
                                      <p:to>
                                        <p:strVal val="visible"/>
                                      </p:to>
                                    </p:set>
                                    <p:animEffect transition="in" filter="fade">
                                      <p:cBhvr>
                                        <p:cTn id="15" dur="500"/>
                                        <p:tgtEl>
                                          <p:spTgt spid="16391">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6391">
                                            <p:txEl>
                                              <p:pRg st="3" end="3"/>
                                            </p:txEl>
                                          </p:spTgt>
                                        </p:tgtEl>
                                        <p:attrNameLst>
                                          <p:attrName>style.visibility</p:attrName>
                                        </p:attrNameLst>
                                      </p:cBhvr>
                                      <p:to>
                                        <p:strVal val="visible"/>
                                      </p:to>
                                    </p:set>
                                    <p:animEffect transition="in" filter="fade">
                                      <p:cBhvr>
                                        <p:cTn id="19" dur="500"/>
                                        <p:tgtEl>
                                          <p:spTgt spid="163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1"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组合 3"/>
          <p:cNvGrpSpPr/>
          <p:nvPr/>
        </p:nvGrpSpPr>
        <p:grpSpPr bwMode="auto">
          <a:xfrm flipH="1">
            <a:off x="11182350" y="0"/>
            <a:ext cx="1009650"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25603" name="组合 14"/>
          <p:cNvGrpSpPr/>
          <p:nvPr/>
        </p:nvGrpSpPr>
        <p:grpSpPr bwMode="auto">
          <a:xfrm flipV="1">
            <a:off x="0"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5" name="Rectangle 24"/>
          <p:cNvSpPr/>
          <p:nvPr/>
        </p:nvSpPr>
        <p:spPr>
          <a:xfrm>
            <a:off x="0" y="1991479"/>
            <a:ext cx="6096000" cy="2308781"/>
          </a:xfrm>
          <a:prstGeom prst="rect">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TextBox 27"/>
          <p:cNvSpPr txBox="1"/>
          <p:nvPr/>
        </p:nvSpPr>
        <p:spPr>
          <a:xfrm>
            <a:off x="692979" y="2358430"/>
            <a:ext cx="4462117" cy="1323439"/>
          </a:xfrm>
          <a:prstGeom prst="rect">
            <a:avLst/>
          </a:prstGeom>
          <a:noFill/>
        </p:spPr>
        <p:txBody>
          <a:bodyPr wrap="square">
            <a:spAutoFit/>
          </a:bodyPr>
          <a:lstStyle/>
          <a:p>
            <a:pPr algn="ctr"/>
            <a:r>
              <a:rPr lang="zh-CN" altLang="en-US" sz="4000" dirty="0">
                <a:solidFill>
                  <a:schemeClr val="bg1"/>
                </a:solidFill>
                <a:latin typeface="+mn-ea"/>
                <a:sym typeface="+mn-ea"/>
              </a:rPr>
              <a:t>基于</a:t>
            </a:r>
            <a:r>
              <a:rPr lang="en-US" altLang="zh-CN" sz="4000" dirty="0">
                <a:solidFill>
                  <a:schemeClr val="bg1"/>
                </a:solidFill>
                <a:latin typeface="+mn-ea"/>
                <a:sym typeface="+mn-ea"/>
              </a:rPr>
              <a:t>KM</a:t>
            </a:r>
            <a:r>
              <a:rPr lang="zh-CN" altLang="en-US" sz="4000" dirty="0">
                <a:solidFill>
                  <a:schemeClr val="bg1"/>
                </a:solidFill>
                <a:latin typeface="+mn-ea"/>
                <a:sym typeface="+mn-ea"/>
              </a:rPr>
              <a:t>算法的动态角色分配</a:t>
            </a:r>
            <a:endParaRPr lang="zh-CN" altLang="en-US" sz="4000" dirty="0">
              <a:solidFill>
                <a:schemeClr val="bg1"/>
              </a:solidFill>
            </a:endParaRPr>
          </a:p>
        </p:txBody>
      </p:sp>
      <p:sp>
        <p:nvSpPr>
          <p:cNvPr id="23" name="椭圆 22"/>
          <p:cNvSpPr/>
          <p:nvPr/>
        </p:nvSpPr>
        <p:spPr>
          <a:xfrm>
            <a:off x="9356583" y="3235782"/>
            <a:ext cx="755650" cy="75406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4" name="椭圆 23"/>
          <p:cNvSpPr/>
          <p:nvPr/>
        </p:nvSpPr>
        <p:spPr>
          <a:xfrm>
            <a:off x="10778983" y="3681869"/>
            <a:ext cx="377825" cy="377825"/>
          </a:xfrm>
          <a:prstGeom prst="ellips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800">
              <a:latin typeface="Impact" panose="020B0806030902050204" pitchFamily="34" charset="0"/>
            </a:endParaRPr>
          </a:p>
        </p:txBody>
      </p:sp>
      <p:sp>
        <p:nvSpPr>
          <p:cNvPr id="26" name="椭圆 25"/>
          <p:cNvSpPr/>
          <p:nvPr/>
        </p:nvSpPr>
        <p:spPr>
          <a:xfrm>
            <a:off x="7957996" y="4070807"/>
            <a:ext cx="552450" cy="550862"/>
          </a:xfrm>
          <a:prstGeom prst="ellips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800">
              <a:latin typeface="Impact" panose="020B0806030902050204" pitchFamily="34" charset="0"/>
            </a:endParaRPr>
          </a:p>
        </p:txBody>
      </p:sp>
      <p:sp>
        <p:nvSpPr>
          <p:cNvPr id="29" name="椭圆 28"/>
          <p:cNvSpPr/>
          <p:nvPr/>
        </p:nvSpPr>
        <p:spPr>
          <a:xfrm>
            <a:off x="9543908" y="1711782"/>
            <a:ext cx="804863" cy="804862"/>
          </a:xfrm>
          <a:prstGeom prst="ellips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800">
              <a:latin typeface="Impact" panose="020B0806030902050204" pitchFamily="34" charset="0"/>
            </a:endParaRPr>
          </a:p>
        </p:txBody>
      </p:sp>
      <p:pic>
        <p:nvPicPr>
          <p:cNvPr id="19" name="图片 18"/>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7148" t="2650" r="4080" b="1"/>
          <a:stretch>
            <a:fillRect/>
          </a:stretch>
        </p:blipFill>
        <p:spPr>
          <a:xfrm>
            <a:off x="0" y="9244"/>
            <a:ext cx="1598634" cy="1599974"/>
          </a:xfrm>
          <a:prstGeom prst="rect">
            <a:avLst/>
          </a:prstGeom>
        </p:spPr>
      </p:pic>
      <p:sp>
        <p:nvSpPr>
          <p:cNvPr id="4" name="AutoShape 4" descr="http://www.robocup2014.org/wp-content/uploads/2014/04/RCfed_high_M_Transp.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Tree>
    <p:extLst>
      <p:ext uri="{BB962C8B-B14F-4D97-AF65-F5344CB8AC3E}">
        <p14:creationId xmlns:p14="http://schemas.microsoft.com/office/powerpoint/2010/main" val="510159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4"/>
          <p:cNvGrpSpPr/>
          <p:nvPr/>
        </p:nvGrpSpPr>
        <p:grpSpPr bwMode="auto">
          <a:xfrm flipV="1">
            <a:off x="-17145" y="5829300"/>
            <a:ext cx="1028700" cy="1028700"/>
            <a:chOff x="0" y="0"/>
            <a:chExt cx="3600450" cy="3600450"/>
          </a:xfrm>
        </p:grpSpPr>
        <p:sp>
          <p:nvSpPr>
            <p:cNvPr id="6" name="直角三角形 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直角三角形 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 name="组合 3"/>
          <p:cNvGrpSpPr/>
          <p:nvPr/>
        </p:nvGrpSpPr>
        <p:grpSpPr bwMode="auto">
          <a:xfrm flipH="1">
            <a:off x="11182350" y="0"/>
            <a:ext cx="1009650"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直角三角形 8"/>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cxnSp>
        <p:nvCxnSpPr>
          <p:cNvPr id="10" name="直接连接符 9"/>
          <p:cNvCxnSpPr/>
          <p:nvPr/>
        </p:nvCxnSpPr>
        <p:spPr>
          <a:xfrm>
            <a:off x="-364102" y="1083945"/>
            <a:ext cx="9687172" cy="0"/>
          </a:xfrm>
          <a:prstGeom prst="line">
            <a:avLst/>
          </a:prstGeom>
          <a:ln w="25400">
            <a:solidFill>
              <a:srgbClr val="95A5A6"/>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456565" y="241300"/>
            <a:ext cx="8046085" cy="768350"/>
          </a:xfrm>
          <a:prstGeom prst="rect">
            <a:avLst/>
          </a:prstGeom>
          <a:noFill/>
        </p:spPr>
        <p:txBody>
          <a:bodyPr wrap="square" rtlCol="0">
            <a:spAutoFit/>
          </a:bodyPr>
          <a:lstStyle/>
          <a:p>
            <a:r>
              <a:rPr lang="zh-CN" altLang="en-US" sz="4400" dirty="0">
                <a:solidFill>
                  <a:srgbClr val="1570C1"/>
                </a:solidFill>
                <a:latin typeface="+mn-ea"/>
                <a:ea typeface="+mn-ea"/>
                <a:sym typeface="+mn-ea"/>
              </a:rPr>
              <a:t>基于</a:t>
            </a:r>
            <a:r>
              <a:rPr lang="en-US" altLang="zh-CN" sz="4400" dirty="0">
                <a:solidFill>
                  <a:srgbClr val="1570C1"/>
                </a:solidFill>
                <a:latin typeface="+mn-ea"/>
                <a:ea typeface="+mn-ea"/>
                <a:sym typeface="+mn-ea"/>
              </a:rPr>
              <a:t>KM</a:t>
            </a:r>
            <a:r>
              <a:rPr lang="zh-CN" altLang="en-US" sz="4400" dirty="0">
                <a:solidFill>
                  <a:srgbClr val="1570C1"/>
                </a:solidFill>
                <a:latin typeface="+mn-ea"/>
                <a:ea typeface="+mn-ea"/>
                <a:sym typeface="+mn-ea"/>
              </a:rPr>
              <a:t>算法的动态角色分配</a:t>
            </a:r>
            <a:endParaRPr lang="zh-CN" altLang="en-US" sz="4400" dirty="0"/>
          </a:p>
        </p:txBody>
      </p:sp>
      <p:pic>
        <p:nvPicPr>
          <p:cNvPr id="12" name="图片 11"/>
          <p:cNvPicPr>
            <a:picLocks noChangeAspect="1"/>
          </p:cNvPicPr>
          <p:nvPr/>
        </p:nvPicPr>
        <p:blipFill>
          <a:blip r:embed="rId3"/>
          <a:srcRect l="38170" t="42306" r="40609" b="36643"/>
          <a:stretch>
            <a:fillRect/>
          </a:stretch>
        </p:blipFill>
        <p:spPr>
          <a:xfrm>
            <a:off x="1788248" y="1399644"/>
            <a:ext cx="5573315" cy="2947326"/>
          </a:xfrm>
          <a:prstGeom prst="rect">
            <a:avLst/>
          </a:prstGeom>
        </p:spPr>
      </p:pic>
      <p:sp>
        <p:nvSpPr>
          <p:cNvPr id="13" name="文本框 12"/>
          <p:cNvSpPr txBox="1"/>
          <p:nvPr/>
        </p:nvSpPr>
        <p:spPr>
          <a:xfrm>
            <a:off x="7690370" y="2476618"/>
            <a:ext cx="2050415" cy="521970"/>
          </a:xfrm>
          <a:prstGeom prst="rect">
            <a:avLst/>
          </a:prstGeom>
          <a:noFill/>
        </p:spPr>
        <p:txBody>
          <a:bodyPr wrap="square" rtlCol="0">
            <a:spAutoFit/>
          </a:bodyPr>
          <a:lstStyle/>
          <a:p>
            <a:r>
              <a:rPr lang="zh-CN" altLang="en-US" sz="2800" dirty="0">
                <a:solidFill>
                  <a:schemeClr val="accent5"/>
                </a:solidFill>
              </a:rPr>
              <a:t>二分图示例</a:t>
            </a:r>
          </a:p>
        </p:txBody>
      </p:sp>
      <p:sp>
        <p:nvSpPr>
          <p:cNvPr id="3" name="椭圆 2">
            <a:extLst>
              <a:ext uri="{FF2B5EF4-FFF2-40B4-BE49-F238E27FC236}">
                <a16:creationId xmlns:a16="http://schemas.microsoft.com/office/drawing/2014/main" id="{54FC54E6-4704-4A49-BFC2-0FC8A3C7E0FF}"/>
              </a:ext>
            </a:extLst>
          </p:cNvPr>
          <p:cNvSpPr/>
          <p:nvPr/>
        </p:nvSpPr>
        <p:spPr>
          <a:xfrm>
            <a:off x="869989" y="4875319"/>
            <a:ext cx="2521129" cy="860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宋体" panose="02010600030101010101" pitchFamily="2" charset="-122"/>
                <a:ea typeface="宋体" panose="02010600030101010101" pitchFamily="2" charset="-122"/>
              </a:rPr>
              <a:t>匈牙利算法</a:t>
            </a:r>
          </a:p>
        </p:txBody>
      </p:sp>
      <p:sp>
        <p:nvSpPr>
          <p:cNvPr id="15" name="箭头: 右 14">
            <a:extLst>
              <a:ext uri="{FF2B5EF4-FFF2-40B4-BE49-F238E27FC236}">
                <a16:creationId xmlns:a16="http://schemas.microsoft.com/office/drawing/2014/main" id="{FFD92514-8A7F-4672-897E-B8F8DE848F1F}"/>
              </a:ext>
            </a:extLst>
          </p:cNvPr>
          <p:cNvSpPr/>
          <p:nvPr/>
        </p:nvSpPr>
        <p:spPr>
          <a:xfrm>
            <a:off x="3990283" y="4784006"/>
            <a:ext cx="2743200" cy="104344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400" dirty="0">
                <a:latin typeface="宋体" panose="02010600030101010101" pitchFamily="2" charset="-122"/>
                <a:ea typeface="宋体" panose="02010600030101010101" pitchFamily="2" charset="-122"/>
              </a:rPr>
              <a:t>带权问题</a:t>
            </a:r>
          </a:p>
        </p:txBody>
      </p:sp>
      <p:sp>
        <p:nvSpPr>
          <p:cNvPr id="16" name="椭圆 15">
            <a:extLst>
              <a:ext uri="{FF2B5EF4-FFF2-40B4-BE49-F238E27FC236}">
                <a16:creationId xmlns:a16="http://schemas.microsoft.com/office/drawing/2014/main" id="{78A930E8-2D0F-45EA-AC60-8ABCC9F2A5FE}"/>
              </a:ext>
            </a:extLst>
          </p:cNvPr>
          <p:cNvSpPr/>
          <p:nvPr/>
        </p:nvSpPr>
        <p:spPr>
          <a:xfrm>
            <a:off x="7361563" y="4913230"/>
            <a:ext cx="2521129" cy="860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宋体" panose="02010600030101010101" pitchFamily="2" charset="-122"/>
                <a:ea typeface="宋体" panose="02010600030101010101" pitchFamily="2" charset="-122"/>
              </a:rPr>
              <a:t>KM</a:t>
            </a:r>
            <a:r>
              <a:rPr lang="zh-CN" altLang="en-US" sz="2400" dirty="0">
                <a:latin typeface="宋体" panose="02010600030101010101" pitchFamily="2" charset="-122"/>
                <a:ea typeface="宋体" panose="02010600030101010101" pitchFamily="2" charset="-122"/>
              </a:rPr>
              <a:t>算法</a:t>
            </a:r>
          </a:p>
        </p:txBody>
      </p:sp>
      <p:sp>
        <p:nvSpPr>
          <p:cNvPr id="17" name="文本框 16">
            <a:extLst>
              <a:ext uri="{FF2B5EF4-FFF2-40B4-BE49-F238E27FC236}">
                <a16:creationId xmlns:a16="http://schemas.microsoft.com/office/drawing/2014/main" id="{B51E0F78-AF26-44C4-A85E-FF5432B12AD8}"/>
              </a:ext>
            </a:extLst>
          </p:cNvPr>
          <p:cNvSpPr txBox="1"/>
          <p:nvPr/>
        </p:nvSpPr>
        <p:spPr>
          <a:xfrm>
            <a:off x="4847533" y="5736144"/>
            <a:ext cx="1028700" cy="461665"/>
          </a:xfrm>
          <a:prstGeom prst="rect">
            <a:avLst/>
          </a:prstGeom>
          <a:noFill/>
        </p:spPr>
        <p:txBody>
          <a:bodyPr wrap="square" rtlCol="0">
            <a:spAutoFit/>
          </a:bodyPr>
          <a:lstStyle/>
          <a:p>
            <a:r>
              <a:rPr lang="zh-CN" altLang="en-US" sz="2400" dirty="0">
                <a:solidFill>
                  <a:schemeClr val="accent2"/>
                </a:solidFill>
                <a:latin typeface="宋体" panose="02010600030101010101" pitchFamily="2" charset="-122"/>
              </a:rPr>
              <a:t>改进</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16" grpId="0" animBg="1"/>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4"/>
          <p:cNvGrpSpPr/>
          <p:nvPr/>
        </p:nvGrpSpPr>
        <p:grpSpPr bwMode="auto">
          <a:xfrm flipV="1">
            <a:off x="-17145" y="5829300"/>
            <a:ext cx="1028700" cy="1028700"/>
            <a:chOff x="0" y="0"/>
            <a:chExt cx="3600450" cy="3600450"/>
          </a:xfrm>
        </p:grpSpPr>
        <p:sp>
          <p:nvSpPr>
            <p:cNvPr id="6" name="直角三角形 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直角三角形 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 name="组合 3"/>
          <p:cNvGrpSpPr/>
          <p:nvPr/>
        </p:nvGrpSpPr>
        <p:grpSpPr bwMode="auto">
          <a:xfrm flipH="1">
            <a:off x="11182350" y="0"/>
            <a:ext cx="1009650"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直角三角形 8"/>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cxnSp>
        <p:nvCxnSpPr>
          <p:cNvPr id="10" name="直接连接符 9"/>
          <p:cNvCxnSpPr/>
          <p:nvPr/>
        </p:nvCxnSpPr>
        <p:spPr>
          <a:xfrm>
            <a:off x="-364102" y="1083945"/>
            <a:ext cx="9687172" cy="0"/>
          </a:xfrm>
          <a:prstGeom prst="line">
            <a:avLst/>
          </a:prstGeom>
          <a:ln w="25400">
            <a:solidFill>
              <a:srgbClr val="95A5A6"/>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456565" y="241300"/>
            <a:ext cx="8046085" cy="768350"/>
          </a:xfrm>
          <a:prstGeom prst="rect">
            <a:avLst/>
          </a:prstGeom>
          <a:noFill/>
        </p:spPr>
        <p:txBody>
          <a:bodyPr wrap="square" rtlCol="0">
            <a:spAutoFit/>
          </a:bodyPr>
          <a:lstStyle/>
          <a:p>
            <a:r>
              <a:rPr lang="zh-CN" altLang="en-US" sz="4400" dirty="0">
                <a:solidFill>
                  <a:srgbClr val="1570C1"/>
                </a:solidFill>
                <a:latin typeface="+mn-ea"/>
                <a:ea typeface="+mn-ea"/>
                <a:sym typeface="+mn-ea"/>
              </a:rPr>
              <a:t>基于</a:t>
            </a:r>
            <a:r>
              <a:rPr lang="en-US" altLang="zh-CN" sz="4400" dirty="0">
                <a:solidFill>
                  <a:srgbClr val="1570C1"/>
                </a:solidFill>
                <a:latin typeface="+mn-ea"/>
                <a:ea typeface="+mn-ea"/>
                <a:sym typeface="+mn-ea"/>
              </a:rPr>
              <a:t>KM</a:t>
            </a:r>
            <a:r>
              <a:rPr lang="zh-CN" altLang="en-US" sz="4400" dirty="0">
                <a:solidFill>
                  <a:srgbClr val="1570C1"/>
                </a:solidFill>
                <a:latin typeface="+mn-ea"/>
                <a:ea typeface="+mn-ea"/>
                <a:sym typeface="+mn-ea"/>
              </a:rPr>
              <a:t>算法的动态角色分配</a:t>
            </a:r>
            <a:endParaRPr lang="zh-CN" altLang="en-US" sz="4400" dirty="0"/>
          </a:p>
        </p:txBody>
      </p:sp>
      <p:grpSp>
        <p:nvGrpSpPr>
          <p:cNvPr id="44" name="组合 43"/>
          <p:cNvGrpSpPr/>
          <p:nvPr/>
        </p:nvGrpSpPr>
        <p:grpSpPr>
          <a:xfrm>
            <a:off x="1219835" y="1894204"/>
            <a:ext cx="9853326" cy="3614495"/>
            <a:chOff x="-103752" y="2200275"/>
            <a:chExt cx="9084904" cy="2727402"/>
          </a:xfrm>
        </p:grpSpPr>
        <p:grpSp>
          <p:nvGrpSpPr>
            <p:cNvPr id="31" name="组合 30"/>
            <p:cNvGrpSpPr/>
            <p:nvPr/>
          </p:nvGrpSpPr>
          <p:grpSpPr>
            <a:xfrm>
              <a:off x="4859727" y="3150999"/>
              <a:ext cx="4121425" cy="1282416"/>
              <a:chOff x="4859727" y="3074799"/>
              <a:chExt cx="4121425" cy="1282416"/>
            </a:xfrm>
            <a:solidFill>
              <a:srgbClr val="004E96"/>
            </a:solidFill>
          </p:grpSpPr>
          <p:sp>
            <p:nvSpPr>
              <p:cNvPr id="32" name="Freeform 7"/>
              <p:cNvSpPr/>
              <p:nvPr/>
            </p:nvSpPr>
            <p:spPr bwMode="auto">
              <a:xfrm>
                <a:off x="4859727" y="3074799"/>
                <a:ext cx="4121425" cy="1282416"/>
              </a:xfrm>
              <a:custGeom>
                <a:avLst/>
                <a:gdLst>
                  <a:gd name="T0" fmla="*/ 0 w 659"/>
                  <a:gd name="T1" fmla="*/ 0 h 338"/>
                  <a:gd name="T2" fmla="*/ 564 w 659"/>
                  <a:gd name="T3" fmla="*/ 0 h 338"/>
                  <a:gd name="T4" fmla="*/ 659 w 659"/>
                  <a:gd name="T5" fmla="*/ 169 h 338"/>
                  <a:gd name="T6" fmla="*/ 564 w 659"/>
                  <a:gd name="T7" fmla="*/ 338 h 338"/>
                  <a:gd name="T8" fmla="*/ 0 w 659"/>
                  <a:gd name="T9" fmla="*/ 338 h 338"/>
                  <a:gd name="T10" fmla="*/ 0 w 659"/>
                  <a:gd name="T11" fmla="*/ 0 h 338"/>
                </a:gdLst>
                <a:ahLst/>
                <a:cxnLst>
                  <a:cxn ang="0">
                    <a:pos x="T0" y="T1"/>
                  </a:cxn>
                  <a:cxn ang="0">
                    <a:pos x="T2" y="T3"/>
                  </a:cxn>
                  <a:cxn ang="0">
                    <a:pos x="T4" y="T5"/>
                  </a:cxn>
                  <a:cxn ang="0">
                    <a:pos x="T6" y="T7"/>
                  </a:cxn>
                  <a:cxn ang="0">
                    <a:pos x="T8" y="T9"/>
                  </a:cxn>
                  <a:cxn ang="0">
                    <a:pos x="T10" y="T11"/>
                  </a:cxn>
                </a:cxnLst>
                <a:rect l="0" t="0" r="r" b="b"/>
                <a:pathLst>
                  <a:path w="659" h="338">
                    <a:moveTo>
                      <a:pt x="0" y="0"/>
                    </a:moveTo>
                    <a:lnTo>
                      <a:pt x="564" y="0"/>
                    </a:lnTo>
                    <a:lnTo>
                      <a:pt x="659" y="169"/>
                    </a:lnTo>
                    <a:lnTo>
                      <a:pt x="564" y="338"/>
                    </a:lnTo>
                    <a:lnTo>
                      <a:pt x="0" y="338"/>
                    </a:lnTo>
                    <a:lnTo>
                      <a:pt x="0" y="0"/>
                    </a:lnTo>
                    <a:close/>
                  </a:path>
                </a:pathLst>
              </a:custGeom>
              <a:solidFill>
                <a:srgbClr val="1570C1"/>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200">
                  <a:latin typeface="Arial" panose="020B0604020202020204" pitchFamily="34" charset="0"/>
                  <a:ea typeface="微软雅黑" panose="020B0503020204020204" charset="-122"/>
                  <a:cs typeface="Arial" panose="020B0604020202020204" pitchFamily="34" charset="0"/>
                </a:endParaRPr>
              </a:p>
            </p:txBody>
          </p:sp>
          <p:sp>
            <p:nvSpPr>
              <p:cNvPr id="33" name="文本框 32"/>
              <p:cNvSpPr txBox="1"/>
              <p:nvPr/>
            </p:nvSpPr>
            <p:spPr>
              <a:xfrm>
                <a:off x="5815207" y="3448553"/>
                <a:ext cx="3008558" cy="533334"/>
              </a:xfrm>
              <a:prstGeom prst="rect">
                <a:avLst/>
              </a:prstGeom>
              <a:noFill/>
            </p:spPr>
            <p:txBody>
              <a:bodyPr wrap="square">
                <a:spAutoFit/>
              </a:bodyPr>
              <a:lstStyle/>
              <a:p>
                <a:pPr eaLnBrk="1" fontAlgn="auto" hangingPunct="1">
                  <a:spcBef>
                    <a:spcPts val="0"/>
                  </a:spcBef>
                  <a:spcAft>
                    <a:spcPts val="0"/>
                  </a:spcAft>
                  <a:defRPr/>
                </a:pPr>
                <a:r>
                  <a:rPr lang="zh-CN" altLang="en-US" sz="3600" b="1" dirty="0">
                    <a:solidFill>
                      <a:schemeClr val="bg1"/>
                    </a:solidFill>
                    <a:latin typeface="等线" panose="02010600030101010101" pitchFamily="2" charset="-122"/>
                    <a:ea typeface="等线" panose="02010600030101010101" pitchFamily="2" charset="-122"/>
                    <a:cs typeface="Arial" panose="020B0604020202020204" pitchFamily="34" charset="0"/>
                  </a:rPr>
                  <a:t>使用匹配算法</a:t>
                </a:r>
              </a:p>
            </p:txBody>
          </p:sp>
        </p:grpSp>
        <p:grpSp>
          <p:nvGrpSpPr>
            <p:cNvPr id="34" name="组合 33"/>
            <p:cNvGrpSpPr/>
            <p:nvPr/>
          </p:nvGrpSpPr>
          <p:grpSpPr>
            <a:xfrm>
              <a:off x="2399093" y="3150474"/>
              <a:ext cx="3416120" cy="1282416"/>
              <a:chOff x="2399093" y="3074274"/>
              <a:chExt cx="3416120" cy="1282416"/>
            </a:xfrm>
            <a:solidFill>
              <a:srgbClr val="00B0F0"/>
            </a:solidFill>
          </p:grpSpPr>
          <p:sp>
            <p:nvSpPr>
              <p:cNvPr id="35" name="Freeform 8"/>
              <p:cNvSpPr/>
              <p:nvPr/>
            </p:nvSpPr>
            <p:spPr bwMode="auto">
              <a:xfrm>
                <a:off x="2399093" y="3074274"/>
                <a:ext cx="3416120" cy="1282416"/>
              </a:xfrm>
              <a:custGeom>
                <a:avLst/>
                <a:gdLst>
                  <a:gd name="T0" fmla="*/ 0 w 658"/>
                  <a:gd name="T1" fmla="*/ 0 h 338"/>
                  <a:gd name="T2" fmla="*/ 564 w 658"/>
                  <a:gd name="T3" fmla="*/ 0 h 338"/>
                  <a:gd name="T4" fmla="*/ 658 w 658"/>
                  <a:gd name="T5" fmla="*/ 169 h 338"/>
                  <a:gd name="T6" fmla="*/ 564 w 658"/>
                  <a:gd name="T7" fmla="*/ 338 h 338"/>
                  <a:gd name="T8" fmla="*/ 0 w 658"/>
                  <a:gd name="T9" fmla="*/ 338 h 338"/>
                  <a:gd name="T10" fmla="*/ 0 w 658"/>
                  <a:gd name="T11" fmla="*/ 0 h 338"/>
                </a:gdLst>
                <a:ahLst/>
                <a:cxnLst>
                  <a:cxn ang="0">
                    <a:pos x="T0" y="T1"/>
                  </a:cxn>
                  <a:cxn ang="0">
                    <a:pos x="T2" y="T3"/>
                  </a:cxn>
                  <a:cxn ang="0">
                    <a:pos x="T4" y="T5"/>
                  </a:cxn>
                  <a:cxn ang="0">
                    <a:pos x="T6" y="T7"/>
                  </a:cxn>
                  <a:cxn ang="0">
                    <a:pos x="T8" y="T9"/>
                  </a:cxn>
                  <a:cxn ang="0">
                    <a:pos x="T10" y="T11"/>
                  </a:cxn>
                </a:cxnLst>
                <a:rect l="0" t="0" r="r" b="b"/>
                <a:pathLst>
                  <a:path w="658" h="338">
                    <a:moveTo>
                      <a:pt x="0" y="0"/>
                    </a:moveTo>
                    <a:lnTo>
                      <a:pt x="564" y="0"/>
                    </a:lnTo>
                    <a:lnTo>
                      <a:pt x="658" y="169"/>
                    </a:lnTo>
                    <a:lnTo>
                      <a:pt x="564" y="338"/>
                    </a:lnTo>
                    <a:lnTo>
                      <a:pt x="0" y="338"/>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200">
                  <a:latin typeface="Arial" panose="020B0604020202020204" pitchFamily="34" charset="0"/>
                  <a:ea typeface="微软雅黑" panose="020B0503020204020204" charset="-122"/>
                  <a:cs typeface="Arial" panose="020B0604020202020204" pitchFamily="34" charset="0"/>
                </a:endParaRPr>
              </a:p>
            </p:txBody>
          </p:sp>
          <p:sp>
            <p:nvSpPr>
              <p:cNvPr id="36" name="文本框 35"/>
              <p:cNvSpPr txBox="1"/>
              <p:nvPr/>
            </p:nvSpPr>
            <p:spPr>
              <a:xfrm>
                <a:off x="3033926" y="3449602"/>
                <a:ext cx="2355520" cy="533334"/>
              </a:xfrm>
              <a:prstGeom prst="rect">
                <a:avLst/>
              </a:prstGeom>
              <a:grpFill/>
            </p:spPr>
            <p:txBody>
              <a:bodyPr wrap="square">
                <a:spAutoFit/>
              </a:bodyPr>
              <a:lstStyle/>
              <a:p>
                <a:pPr eaLnBrk="1" fontAlgn="auto" hangingPunct="1">
                  <a:spcBef>
                    <a:spcPts val="0"/>
                  </a:spcBef>
                  <a:spcAft>
                    <a:spcPts val="0"/>
                  </a:spcAft>
                  <a:defRPr/>
                </a:pPr>
                <a:r>
                  <a:rPr lang="zh-CN" altLang="en-US" sz="3600" b="1" dirty="0">
                    <a:solidFill>
                      <a:schemeClr val="bg1"/>
                    </a:solidFill>
                    <a:latin typeface="等线" panose="02010600030101010101" pitchFamily="2" charset="-122"/>
                    <a:ea typeface="等线" panose="02010600030101010101" pitchFamily="2" charset="-122"/>
                    <a:cs typeface="Arial" panose="020B0604020202020204" pitchFamily="34" charset="0"/>
                  </a:rPr>
                  <a:t>建立二分图</a:t>
                </a:r>
              </a:p>
            </p:txBody>
          </p:sp>
        </p:grpSp>
        <p:grpSp>
          <p:nvGrpSpPr>
            <p:cNvPr id="37" name="组合 36"/>
            <p:cNvGrpSpPr/>
            <p:nvPr/>
          </p:nvGrpSpPr>
          <p:grpSpPr>
            <a:xfrm>
              <a:off x="-103507" y="3150474"/>
              <a:ext cx="3123075" cy="1282416"/>
              <a:chOff x="-103507" y="3074274"/>
              <a:chExt cx="3123075" cy="1282416"/>
            </a:xfrm>
            <a:solidFill>
              <a:srgbClr val="004E96"/>
            </a:solidFill>
          </p:grpSpPr>
          <p:sp>
            <p:nvSpPr>
              <p:cNvPr id="38" name="Freeform 9"/>
              <p:cNvSpPr/>
              <p:nvPr/>
            </p:nvSpPr>
            <p:spPr bwMode="auto">
              <a:xfrm>
                <a:off x="-103507" y="3074274"/>
                <a:ext cx="3123075" cy="1282416"/>
              </a:xfrm>
              <a:custGeom>
                <a:avLst/>
                <a:gdLst>
                  <a:gd name="T0" fmla="*/ 0 w 659"/>
                  <a:gd name="T1" fmla="*/ 0 h 338"/>
                  <a:gd name="T2" fmla="*/ 564 w 659"/>
                  <a:gd name="T3" fmla="*/ 0 h 338"/>
                  <a:gd name="T4" fmla="*/ 659 w 659"/>
                  <a:gd name="T5" fmla="*/ 169 h 338"/>
                  <a:gd name="T6" fmla="*/ 564 w 659"/>
                  <a:gd name="T7" fmla="*/ 338 h 338"/>
                  <a:gd name="T8" fmla="*/ 0 w 659"/>
                  <a:gd name="T9" fmla="*/ 338 h 338"/>
                  <a:gd name="T10" fmla="*/ 0 w 659"/>
                  <a:gd name="T11" fmla="*/ 0 h 338"/>
                </a:gdLst>
                <a:ahLst/>
                <a:cxnLst>
                  <a:cxn ang="0">
                    <a:pos x="T0" y="T1"/>
                  </a:cxn>
                  <a:cxn ang="0">
                    <a:pos x="T2" y="T3"/>
                  </a:cxn>
                  <a:cxn ang="0">
                    <a:pos x="T4" y="T5"/>
                  </a:cxn>
                  <a:cxn ang="0">
                    <a:pos x="T6" y="T7"/>
                  </a:cxn>
                  <a:cxn ang="0">
                    <a:pos x="T8" y="T9"/>
                  </a:cxn>
                  <a:cxn ang="0">
                    <a:pos x="T10" y="T11"/>
                  </a:cxn>
                </a:cxnLst>
                <a:rect l="0" t="0" r="r" b="b"/>
                <a:pathLst>
                  <a:path w="659" h="338">
                    <a:moveTo>
                      <a:pt x="0" y="0"/>
                    </a:moveTo>
                    <a:lnTo>
                      <a:pt x="564" y="0"/>
                    </a:lnTo>
                    <a:lnTo>
                      <a:pt x="659" y="169"/>
                    </a:lnTo>
                    <a:lnTo>
                      <a:pt x="564" y="338"/>
                    </a:lnTo>
                    <a:lnTo>
                      <a:pt x="0" y="338"/>
                    </a:lnTo>
                    <a:lnTo>
                      <a:pt x="0" y="0"/>
                    </a:lnTo>
                    <a:close/>
                  </a:path>
                </a:pathLst>
              </a:custGeom>
              <a:solidFill>
                <a:srgbClr val="1570C1"/>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200" dirty="0">
                  <a:latin typeface="Arial" panose="020B0604020202020204" pitchFamily="34" charset="0"/>
                  <a:ea typeface="微软雅黑" panose="020B0503020204020204" charset="-122"/>
                  <a:cs typeface="Arial" panose="020B0604020202020204" pitchFamily="34" charset="0"/>
                </a:endParaRPr>
              </a:p>
            </p:txBody>
          </p:sp>
          <p:sp>
            <p:nvSpPr>
              <p:cNvPr id="39" name="文本框 38"/>
              <p:cNvSpPr txBox="1"/>
              <p:nvPr/>
            </p:nvSpPr>
            <p:spPr>
              <a:xfrm>
                <a:off x="300531" y="3449602"/>
                <a:ext cx="1865741" cy="533334"/>
              </a:xfrm>
              <a:prstGeom prst="rect">
                <a:avLst/>
              </a:prstGeom>
              <a:noFill/>
            </p:spPr>
            <p:txBody>
              <a:bodyPr wrap="square">
                <a:spAutoFit/>
              </a:bodyPr>
              <a:lstStyle/>
              <a:p>
                <a:pPr eaLnBrk="1" fontAlgn="auto" hangingPunct="1">
                  <a:spcBef>
                    <a:spcPts val="0"/>
                  </a:spcBef>
                  <a:spcAft>
                    <a:spcPts val="0"/>
                  </a:spcAft>
                  <a:defRPr/>
                </a:pPr>
                <a:r>
                  <a:rPr lang="zh-CN" altLang="en-US" sz="3600" b="1" dirty="0">
                    <a:solidFill>
                      <a:schemeClr val="bg1"/>
                    </a:solidFill>
                    <a:latin typeface="等线" panose="02010600030101010101" pitchFamily="2" charset="-122"/>
                    <a:ea typeface="等线" panose="02010600030101010101" pitchFamily="2" charset="-122"/>
                    <a:cs typeface="Arial" panose="020B0604020202020204" pitchFamily="34" charset="0"/>
                  </a:rPr>
                  <a:t>关联程度</a:t>
                </a:r>
              </a:p>
            </p:txBody>
          </p:sp>
        </p:grpSp>
        <p:sp>
          <p:nvSpPr>
            <p:cNvPr id="40" name="TextBox 57"/>
            <p:cNvSpPr txBox="1"/>
            <p:nvPr/>
          </p:nvSpPr>
          <p:spPr bwMode="auto">
            <a:xfrm>
              <a:off x="-103752" y="2200275"/>
              <a:ext cx="2673350" cy="693439"/>
            </a:xfrm>
            <a:prstGeom prst="rect">
              <a:avLst/>
            </a:prstGeom>
            <a:noFill/>
          </p:spPr>
          <p:txBody>
            <a:bodyPr>
              <a:spAutoFit/>
            </a:bodyPr>
            <a:lstStyle/>
            <a:p>
              <a:pPr algn="ctr" eaLnBrk="1" fontAlgn="auto" hangingPunct="1">
                <a:lnSpc>
                  <a:spcPct val="130000"/>
                </a:lnSpc>
                <a:spcBef>
                  <a:spcPts val="0"/>
                </a:spcBef>
                <a:spcAft>
                  <a:spcPts val="0"/>
                </a:spcAft>
                <a:defRPr/>
              </a:pPr>
              <a:r>
                <a:rPr lang="zh-CN" altLang="en-US" sz="1865" kern="0" dirty="0">
                  <a:solidFill>
                    <a:schemeClr val="tx1">
                      <a:lumMod val="50000"/>
                      <a:lumOff val="50000"/>
                    </a:schemeClr>
                  </a:solidFill>
                  <a:latin typeface="+mn-ea"/>
                  <a:ea typeface="+mn-ea"/>
                  <a:cs typeface="Arial" panose="020B0604020202020204" pitchFamily="34" charset="0"/>
                </a:rPr>
                <a:t>各个队员的位置信息与目标角色之间的关联程度</a:t>
              </a:r>
            </a:p>
          </p:txBody>
        </p:sp>
        <p:sp>
          <p:nvSpPr>
            <p:cNvPr id="41" name="TextBox 57"/>
            <p:cNvSpPr txBox="1"/>
            <p:nvPr/>
          </p:nvSpPr>
          <p:spPr bwMode="auto">
            <a:xfrm>
              <a:off x="2823682" y="4543425"/>
              <a:ext cx="2673350" cy="384252"/>
            </a:xfrm>
            <a:prstGeom prst="rect">
              <a:avLst/>
            </a:prstGeom>
            <a:noFill/>
          </p:spPr>
          <p:txBody>
            <a:bodyPr>
              <a:spAutoFit/>
            </a:bodyPr>
            <a:lstStyle/>
            <a:p>
              <a:pPr algn="ctr" eaLnBrk="1" fontAlgn="auto" hangingPunct="1">
                <a:lnSpc>
                  <a:spcPct val="130000"/>
                </a:lnSpc>
                <a:spcBef>
                  <a:spcPts val="0"/>
                </a:spcBef>
                <a:spcAft>
                  <a:spcPts val="0"/>
                </a:spcAft>
                <a:defRPr/>
              </a:pPr>
              <a:r>
                <a:rPr lang="zh-CN" altLang="en-US" sz="1865" kern="0" dirty="0">
                  <a:solidFill>
                    <a:schemeClr val="tx1">
                      <a:lumMod val="50000"/>
                      <a:lumOff val="50000"/>
                    </a:schemeClr>
                  </a:solidFill>
                  <a:latin typeface="+mn-ea"/>
                  <a:ea typeface="+mn-ea"/>
                  <a:cs typeface="Arial" panose="020B0604020202020204" pitchFamily="34" charset="0"/>
                </a:rPr>
                <a:t>建立二分图</a:t>
              </a:r>
            </a:p>
          </p:txBody>
        </p:sp>
        <p:sp>
          <p:nvSpPr>
            <p:cNvPr id="42" name="TextBox 57"/>
            <p:cNvSpPr txBox="1"/>
            <p:nvPr/>
          </p:nvSpPr>
          <p:spPr bwMode="auto">
            <a:xfrm>
              <a:off x="5583870" y="2200275"/>
              <a:ext cx="2673350" cy="693439"/>
            </a:xfrm>
            <a:prstGeom prst="rect">
              <a:avLst/>
            </a:prstGeom>
            <a:noFill/>
          </p:spPr>
          <p:txBody>
            <a:bodyPr>
              <a:spAutoFit/>
            </a:bodyPr>
            <a:lstStyle/>
            <a:p>
              <a:pPr algn="ctr" eaLnBrk="1" fontAlgn="auto" hangingPunct="1">
                <a:lnSpc>
                  <a:spcPct val="130000"/>
                </a:lnSpc>
                <a:spcBef>
                  <a:spcPts val="0"/>
                </a:spcBef>
                <a:spcAft>
                  <a:spcPts val="0"/>
                </a:spcAft>
                <a:defRPr/>
              </a:pPr>
              <a:r>
                <a:rPr lang="zh-CN" altLang="en-US" sz="1865" kern="0" dirty="0">
                  <a:solidFill>
                    <a:schemeClr val="tx1">
                      <a:lumMod val="50000"/>
                      <a:lumOff val="50000"/>
                    </a:schemeClr>
                  </a:solidFill>
                  <a:latin typeface="+mn-ea"/>
                  <a:ea typeface="+mn-ea"/>
                  <a:cs typeface="Arial" panose="020B0604020202020204" pitchFamily="34" charset="0"/>
                </a:rPr>
                <a:t>使用二分图匹配算法，从而获得动态角色分配</a:t>
              </a:r>
            </a:p>
          </p:txBody>
        </p:sp>
      </p:grpSp>
      <p:sp>
        <p:nvSpPr>
          <p:cNvPr id="2" name="文本框 1">
            <a:extLst>
              <a:ext uri="{FF2B5EF4-FFF2-40B4-BE49-F238E27FC236}">
                <a16:creationId xmlns:a16="http://schemas.microsoft.com/office/drawing/2014/main" id="{6CC76987-2A7D-445E-8681-954F62876823}"/>
              </a:ext>
            </a:extLst>
          </p:cNvPr>
          <p:cNvSpPr txBox="1"/>
          <p:nvPr/>
        </p:nvSpPr>
        <p:spPr>
          <a:xfrm>
            <a:off x="903428" y="1245444"/>
            <a:ext cx="2698175" cy="523220"/>
          </a:xfrm>
          <a:prstGeom prst="rect">
            <a:avLst/>
          </a:prstGeom>
          <a:noFill/>
        </p:spPr>
        <p:txBody>
          <a:bodyPr wrap="none" rtlCol="0">
            <a:spAutoFit/>
          </a:bodyPr>
          <a:lstStyle/>
          <a:p>
            <a:r>
              <a:rPr lang="zh-CN" altLang="en-US" sz="2800" dirty="0">
                <a:solidFill>
                  <a:schemeClr val="accent6">
                    <a:lumMod val="50000"/>
                  </a:schemeClr>
                </a:solidFill>
                <a:latin typeface="宋体" panose="02010600030101010101" pitchFamily="2" charset="-122"/>
              </a:rPr>
              <a:t>匈牙利算法</a:t>
            </a:r>
            <a:r>
              <a:rPr lang="en-US" altLang="zh-CN" sz="2800" dirty="0">
                <a:solidFill>
                  <a:schemeClr val="accent6">
                    <a:lumMod val="50000"/>
                  </a:schemeClr>
                </a:solidFill>
                <a:latin typeface="宋体" panose="02010600030101010101" pitchFamily="2" charset="-122"/>
              </a:rPr>
              <a:t>——</a:t>
            </a:r>
            <a:endParaRPr lang="zh-CN" altLang="en-US" sz="2800" dirty="0">
              <a:solidFill>
                <a:schemeClr val="accent6">
                  <a:lumMod val="50000"/>
                </a:schemeClr>
              </a:solidFill>
              <a:latin typeface="宋体" panose="02010600030101010101" pitchFamily="2" charset="-122"/>
            </a:endParaRPr>
          </a:p>
        </p:txBody>
      </p:sp>
    </p:spTree>
    <p:extLst>
      <p:ext uri="{BB962C8B-B14F-4D97-AF65-F5344CB8AC3E}">
        <p14:creationId xmlns:p14="http://schemas.microsoft.com/office/powerpoint/2010/main" val="1564334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additive="base">
                                        <p:cTn id="12" dur="500" fill="hold"/>
                                        <p:tgtEl>
                                          <p:spTgt spid="44"/>
                                        </p:tgtEl>
                                        <p:attrNameLst>
                                          <p:attrName>ppt_x</p:attrName>
                                        </p:attrNameLst>
                                      </p:cBhvr>
                                      <p:tavLst>
                                        <p:tav tm="0">
                                          <p:val>
                                            <p:strVal val="0-#ppt_w/2"/>
                                          </p:val>
                                        </p:tav>
                                        <p:tav tm="100000">
                                          <p:val>
                                            <p:strVal val="#ppt_x"/>
                                          </p:val>
                                        </p:tav>
                                      </p:tavLst>
                                    </p:anim>
                                    <p:anim calcmode="lin" valueType="num">
                                      <p:cBhvr additive="base">
                                        <p:cTn id="13" dur="50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4"/>
          <p:cNvGrpSpPr/>
          <p:nvPr/>
        </p:nvGrpSpPr>
        <p:grpSpPr bwMode="auto">
          <a:xfrm flipV="1">
            <a:off x="-17145" y="5829300"/>
            <a:ext cx="1028700" cy="1028700"/>
            <a:chOff x="0" y="0"/>
            <a:chExt cx="3600450" cy="3600450"/>
          </a:xfrm>
        </p:grpSpPr>
        <p:sp>
          <p:nvSpPr>
            <p:cNvPr id="6" name="直角三角形 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直角三角形 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 name="组合 3"/>
          <p:cNvGrpSpPr/>
          <p:nvPr/>
        </p:nvGrpSpPr>
        <p:grpSpPr bwMode="auto">
          <a:xfrm flipH="1">
            <a:off x="11182350" y="0"/>
            <a:ext cx="1009650"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直角三角形 8"/>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cxnSp>
        <p:nvCxnSpPr>
          <p:cNvPr id="10" name="直接连接符 9"/>
          <p:cNvCxnSpPr/>
          <p:nvPr/>
        </p:nvCxnSpPr>
        <p:spPr>
          <a:xfrm>
            <a:off x="-364102" y="1083945"/>
            <a:ext cx="9687172" cy="0"/>
          </a:xfrm>
          <a:prstGeom prst="line">
            <a:avLst/>
          </a:prstGeom>
          <a:ln w="25400">
            <a:solidFill>
              <a:srgbClr val="95A5A6"/>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456565" y="241300"/>
            <a:ext cx="8046085" cy="768350"/>
          </a:xfrm>
          <a:prstGeom prst="rect">
            <a:avLst/>
          </a:prstGeom>
          <a:noFill/>
        </p:spPr>
        <p:txBody>
          <a:bodyPr wrap="square" rtlCol="0">
            <a:spAutoFit/>
          </a:bodyPr>
          <a:lstStyle/>
          <a:p>
            <a:r>
              <a:rPr lang="zh-CN" altLang="en-US" sz="4400" dirty="0">
                <a:solidFill>
                  <a:srgbClr val="1570C1"/>
                </a:solidFill>
                <a:latin typeface="+mn-ea"/>
                <a:ea typeface="+mn-ea"/>
                <a:sym typeface="+mn-ea"/>
              </a:rPr>
              <a:t>基于</a:t>
            </a:r>
            <a:r>
              <a:rPr lang="en-US" altLang="zh-CN" sz="4400" dirty="0">
                <a:solidFill>
                  <a:srgbClr val="1570C1"/>
                </a:solidFill>
                <a:latin typeface="+mn-ea"/>
                <a:ea typeface="+mn-ea"/>
                <a:sym typeface="+mn-ea"/>
              </a:rPr>
              <a:t>KM</a:t>
            </a:r>
            <a:r>
              <a:rPr lang="zh-CN" altLang="en-US" sz="4400" dirty="0">
                <a:solidFill>
                  <a:srgbClr val="1570C1"/>
                </a:solidFill>
                <a:latin typeface="+mn-ea"/>
                <a:ea typeface="+mn-ea"/>
                <a:sym typeface="+mn-ea"/>
              </a:rPr>
              <a:t>算法的动态角色分配</a:t>
            </a:r>
            <a:endParaRPr lang="zh-CN" altLang="en-US" sz="4400" dirty="0"/>
          </a:p>
        </p:txBody>
      </p:sp>
      <p:sp>
        <p:nvSpPr>
          <p:cNvPr id="2" name="文本框 1">
            <a:extLst>
              <a:ext uri="{FF2B5EF4-FFF2-40B4-BE49-F238E27FC236}">
                <a16:creationId xmlns:a16="http://schemas.microsoft.com/office/drawing/2014/main" id="{6CC76987-2A7D-445E-8681-954F62876823}"/>
              </a:ext>
            </a:extLst>
          </p:cNvPr>
          <p:cNvSpPr txBox="1"/>
          <p:nvPr/>
        </p:nvSpPr>
        <p:spPr>
          <a:xfrm>
            <a:off x="903428" y="1245444"/>
            <a:ext cx="1980029" cy="523220"/>
          </a:xfrm>
          <a:prstGeom prst="rect">
            <a:avLst/>
          </a:prstGeom>
          <a:noFill/>
        </p:spPr>
        <p:txBody>
          <a:bodyPr wrap="none" rtlCol="0">
            <a:spAutoFit/>
          </a:bodyPr>
          <a:lstStyle/>
          <a:p>
            <a:r>
              <a:rPr lang="en-US" altLang="zh-CN" sz="2800" dirty="0">
                <a:solidFill>
                  <a:schemeClr val="accent6">
                    <a:lumMod val="50000"/>
                  </a:schemeClr>
                </a:solidFill>
                <a:latin typeface="宋体" panose="02010600030101010101" pitchFamily="2" charset="-122"/>
              </a:rPr>
              <a:t>KM</a:t>
            </a:r>
            <a:r>
              <a:rPr lang="zh-CN" altLang="en-US" sz="2800" dirty="0">
                <a:solidFill>
                  <a:schemeClr val="accent6">
                    <a:lumMod val="50000"/>
                  </a:schemeClr>
                </a:solidFill>
                <a:latin typeface="宋体" panose="02010600030101010101" pitchFamily="2" charset="-122"/>
              </a:rPr>
              <a:t>算法</a:t>
            </a:r>
            <a:r>
              <a:rPr lang="en-US" altLang="zh-CN" sz="2800" dirty="0">
                <a:solidFill>
                  <a:schemeClr val="accent6">
                    <a:lumMod val="50000"/>
                  </a:schemeClr>
                </a:solidFill>
                <a:latin typeface="宋体" panose="02010600030101010101" pitchFamily="2" charset="-122"/>
              </a:rPr>
              <a:t>——</a:t>
            </a:r>
            <a:endParaRPr lang="zh-CN" altLang="en-US" sz="2800" dirty="0">
              <a:solidFill>
                <a:schemeClr val="accent6">
                  <a:lumMod val="50000"/>
                </a:schemeClr>
              </a:solidFill>
              <a:latin typeface="宋体" panose="02010600030101010101" pitchFamily="2" charset="-122"/>
            </a:endParaRPr>
          </a:p>
        </p:txBody>
      </p:sp>
      <p:grpSp>
        <p:nvGrpSpPr>
          <p:cNvPr id="17" name="组合 16">
            <a:extLst>
              <a:ext uri="{FF2B5EF4-FFF2-40B4-BE49-F238E27FC236}">
                <a16:creationId xmlns:a16="http://schemas.microsoft.com/office/drawing/2014/main" id="{F4098426-7997-45E3-AFD7-F6B364BF347A}"/>
              </a:ext>
            </a:extLst>
          </p:cNvPr>
          <p:cNvGrpSpPr/>
          <p:nvPr/>
        </p:nvGrpSpPr>
        <p:grpSpPr>
          <a:xfrm>
            <a:off x="3499754" y="2438177"/>
            <a:ext cx="4762124" cy="990823"/>
            <a:chOff x="1748978" y="2615352"/>
            <a:chExt cx="3275794" cy="544097"/>
          </a:xfrm>
        </p:grpSpPr>
        <mc:AlternateContent xmlns:mc="http://schemas.openxmlformats.org/markup-compatibility/2006" xmlns:a14="http://schemas.microsoft.com/office/drawing/2010/main">
          <mc:Choice Requires="a14">
            <p:sp>
              <p:nvSpPr>
                <p:cNvPr id="3" name="椭圆 2">
                  <a:extLst>
                    <a:ext uri="{FF2B5EF4-FFF2-40B4-BE49-F238E27FC236}">
                      <a16:creationId xmlns:a16="http://schemas.microsoft.com/office/drawing/2014/main" id="{6123788B-7F41-4F39-B300-30D3474006DE}"/>
                    </a:ext>
                  </a:extLst>
                </p:cNvPr>
                <p:cNvSpPr/>
                <p:nvPr/>
              </p:nvSpPr>
              <p:spPr>
                <a:xfrm>
                  <a:off x="1748978" y="2615352"/>
                  <a:ext cx="793659" cy="5440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zh-CN" altLang="en-US" sz="2800" b="1" i="1" smtClean="0">
                                <a:latin typeface="Cambria Math" panose="02040503050406030204" pitchFamily="18" charset="0"/>
                              </a:rPr>
                            </m:ctrlPr>
                          </m:sSubPr>
                          <m:e>
                            <m:r>
                              <a:rPr lang="en-US" altLang="zh-CN" sz="2800" b="1" i="1" smtClean="0">
                                <a:latin typeface="Cambria Math" panose="02040503050406030204" pitchFamily="18" charset="0"/>
                              </a:rPr>
                              <m:t>𝒙</m:t>
                            </m:r>
                          </m:e>
                          <m:sub>
                            <m:r>
                              <a:rPr lang="zh-CN" altLang="en-US" sz="2800" b="1" i="1" smtClean="0">
                                <a:latin typeface="Cambria Math" panose="02040503050406030204" pitchFamily="18" charset="0"/>
                              </a:rPr>
                              <m:t>𝒊</m:t>
                            </m:r>
                          </m:sub>
                        </m:sSub>
                      </m:oMath>
                    </m:oMathPara>
                  </a14:m>
                  <a:endParaRPr lang="zh-CN" altLang="en-US" sz="2800" b="1" dirty="0">
                    <a:latin typeface="宋体" panose="02010600030101010101" pitchFamily="2" charset="-122"/>
                    <a:ea typeface="宋体" panose="02010600030101010101" pitchFamily="2" charset="-122"/>
                  </a:endParaRPr>
                </a:p>
              </p:txBody>
            </p:sp>
          </mc:Choice>
          <mc:Fallback xmlns="">
            <p:sp>
              <p:nvSpPr>
                <p:cNvPr id="3" name="椭圆 2">
                  <a:extLst>
                    <a:ext uri="{FF2B5EF4-FFF2-40B4-BE49-F238E27FC236}">
                      <a16:creationId xmlns:a16="http://schemas.microsoft.com/office/drawing/2014/main" id="{6123788B-7F41-4F39-B300-30D3474006DE}"/>
                    </a:ext>
                  </a:extLst>
                </p:cNvPr>
                <p:cNvSpPr>
                  <a:spLocks noRot="1" noChangeAspect="1" noMove="1" noResize="1" noEditPoints="1" noAdjustHandles="1" noChangeArrowheads="1" noChangeShapeType="1" noTextEdit="1"/>
                </p:cNvSpPr>
                <p:nvPr/>
              </p:nvSpPr>
              <p:spPr>
                <a:xfrm>
                  <a:off x="1748978" y="2615352"/>
                  <a:ext cx="793659" cy="544097"/>
                </a:xfrm>
                <a:prstGeom prst="ellipse">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椭圆 24">
                  <a:extLst>
                    <a:ext uri="{FF2B5EF4-FFF2-40B4-BE49-F238E27FC236}">
                      <a16:creationId xmlns:a16="http://schemas.microsoft.com/office/drawing/2014/main" id="{40E7EFCA-5A58-47E9-A000-6E8C314F8F44}"/>
                    </a:ext>
                  </a:extLst>
                </p:cNvPr>
                <p:cNvSpPr/>
                <p:nvPr/>
              </p:nvSpPr>
              <p:spPr>
                <a:xfrm>
                  <a:off x="4231112" y="2615352"/>
                  <a:ext cx="793660" cy="5440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𝒚</m:t>
                            </m:r>
                          </m:e>
                          <m:sub>
                            <m:r>
                              <a:rPr lang="en-US" altLang="zh-CN" sz="2800" b="1" i="1" smtClean="0">
                                <a:latin typeface="Cambria Math" panose="02040503050406030204" pitchFamily="18" charset="0"/>
                              </a:rPr>
                              <m:t>𝒊</m:t>
                            </m:r>
                          </m:sub>
                        </m:sSub>
                      </m:oMath>
                    </m:oMathPara>
                  </a14:m>
                  <a:endParaRPr lang="zh-CN" altLang="en-US" sz="2800" b="1" dirty="0"/>
                </a:p>
              </p:txBody>
            </p:sp>
          </mc:Choice>
          <mc:Fallback xmlns="">
            <p:sp>
              <p:nvSpPr>
                <p:cNvPr id="25" name="椭圆 24">
                  <a:extLst>
                    <a:ext uri="{FF2B5EF4-FFF2-40B4-BE49-F238E27FC236}">
                      <a16:creationId xmlns:a16="http://schemas.microsoft.com/office/drawing/2014/main" id="{40E7EFCA-5A58-47E9-A000-6E8C314F8F44}"/>
                    </a:ext>
                  </a:extLst>
                </p:cNvPr>
                <p:cNvSpPr>
                  <a:spLocks noRot="1" noChangeAspect="1" noMove="1" noResize="1" noEditPoints="1" noAdjustHandles="1" noChangeArrowheads="1" noChangeShapeType="1" noTextEdit="1"/>
                </p:cNvSpPr>
                <p:nvPr/>
              </p:nvSpPr>
              <p:spPr>
                <a:xfrm>
                  <a:off x="4231112" y="2615352"/>
                  <a:ext cx="793660" cy="544097"/>
                </a:xfrm>
                <a:prstGeom prst="ellipse">
                  <a:avLst/>
                </a:prstGeom>
                <a:blipFill>
                  <a:blip r:embed="rId4"/>
                  <a:stretch>
                    <a:fillRect/>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1E95BF87-FC8F-4BF1-8C75-5F760B3692B7}"/>
                </a:ext>
              </a:extLst>
            </p:cNvPr>
            <p:cNvCxnSpPr>
              <a:cxnSpLocks/>
            </p:cNvCxnSpPr>
            <p:nvPr/>
          </p:nvCxnSpPr>
          <p:spPr>
            <a:xfrm flipV="1">
              <a:off x="2631688" y="2913370"/>
              <a:ext cx="150541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81C992CC-CC9A-416D-A54E-929CD67B3AAF}"/>
                </a:ext>
              </a:extLst>
            </p:cNvPr>
            <p:cNvSpPr txBox="1"/>
            <p:nvPr/>
          </p:nvSpPr>
          <p:spPr>
            <a:xfrm>
              <a:off x="2883457" y="2720898"/>
              <a:ext cx="1054280" cy="369332"/>
            </a:xfrm>
            <a:prstGeom prst="rect">
              <a:avLst/>
            </a:prstGeom>
            <a:noFill/>
          </p:spPr>
          <p:txBody>
            <a:bodyPr wrap="square" rtlCol="0">
              <a:spAutoFit/>
            </a:bodyPr>
            <a:lstStyle/>
            <a:p>
              <a:r>
                <a:rPr lang="en-US" altLang="zh-CN" dirty="0">
                  <a:solidFill>
                    <a:schemeClr val="bg2">
                      <a:lumMod val="50000"/>
                    </a:schemeClr>
                  </a:solidFill>
                  <a:latin typeface="宋体" panose="02010600030101010101" pitchFamily="2" charset="-122"/>
                </a:rPr>
                <a:t>W[</a:t>
              </a:r>
              <a:r>
                <a:rPr lang="en-US" altLang="zh-CN" dirty="0" err="1">
                  <a:solidFill>
                    <a:schemeClr val="bg2">
                      <a:lumMod val="50000"/>
                    </a:schemeClr>
                  </a:solidFill>
                  <a:latin typeface="宋体" panose="02010600030101010101" pitchFamily="2" charset="-122"/>
                </a:rPr>
                <a:t>i</a:t>
              </a:r>
              <a:r>
                <a:rPr lang="en-US" altLang="zh-CN" dirty="0">
                  <a:solidFill>
                    <a:schemeClr val="bg2">
                      <a:lumMod val="50000"/>
                    </a:schemeClr>
                  </a:solidFill>
                  <a:latin typeface="宋体" panose="02010600030101010101" pitchFamily="2" charset="-122"/>
                </a:rPr>
                <a:t>][j]</a:t>
              </a:r>
              <a:endParaRPr lang="zh-CN" altLang="en-US" dirty="0">
                <a:solidFill>
                  <a:schemeClr val="bg2">
                    <a:lumMod val="50000"/>
                  </a:schemeClr>
                </a:solidFill>
                <a:latin typeface="宋体" panose="02010600030101010101" pitchFamily="2" charset="-122"/>
              </a:endParaRPr>
            </a:p>
          </p:txBody>
        </p:sp>
      </p:gr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189FF63C-539A-4063-B0C0-49AED958C928}"/>
                  </a:ext>
                </a:extLst>
              </p:cNvPr>
              <p:cNvSpPr txBox="1"/>
              <p:nvPr/>
            </p:nvSpPr>
            <p:spPr>
              <a:xfrm>
                <a:off x="2587082" y="2225381"/>
                <a:ext cx="828164"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chemeClr val="accent2">
                              <a:lumMod val="75000"/>
                            </a:schemeClr>
                          </a:solidFill>
                          <a:latin typeface="Cambria Math" panose="02040503050406030204" pitchFamily="18" charset="0"/>
                        </a:rPr>
                        <m:t>𝑨</m:t>
                      </m:r>
                      <m:d>
                        <m:dPr>
                          <m:begChr m:val="["/>
                          <m:endChr m:val="]"/>
                          <m:ctrlPr>
                            <a:rPr lang="zh-CN" altLang="en-US" sz="2800" b="1" i="1">
                              <a:solidFill>
                                <a:schemeClr val="accent2">
                                  <a:lumMod val="75000"/>
                                </a:schemeClr>
                              </a:solidFill>
                              <a:latin typeface="Cambria Math" panose="02040503050406030204" pitchFamily="18" charset="0"/>
                            </a:rPr>
                          </m:ctrlPr>
                        </m:dPr>
                        <m:e>
                          <m:r>
                            <a:rPr lang="zh-CN" altLang="en-US" sz="2800" b="1" i="1">
                              <a:solidFill>
                                <a:schemeClr val="accent2">
                                  <a:lumMod val="75000"/>
                                </a:schemeClr>
                              </a:solidFill>
                              <a:latin typeface="Cambria Math" panose="02040503050406030204" pitchFamily="18" charset="0"/>
                            </a:rPr>
                            <m:t>ⅈ</m:t>
                          </m:r>
                        </m:e>
                      </m:d>
                    </m:oMath>
                  </m:oMathPara>
                </a14:m>
                <a:endParaRPr lang="zh-CN" altLang="en-US" sz="2800" b="1" i="1" dirty="0">
                  <a:solidFill>
                    <a:schemeClr val="accent2">
                      <a:lumMod val="75000"/>
                    </a:schemeClr>
                  </a:solidFill>
                  <a:latin typeface="宋体" panose="02010600030101010101" pitchFamily="2" charset="-122"/>
                </a:endParaRPr>
              </a:p>
            </p:txBody>
          </p:sp>
        </mc:Choice>
        <mc:Fallback xmlns="">
          <p:sp>
            <p:nvSpPr>
              <p:cNvPr id="18" name="文本框 17">
                <a:extLst>
                  <a:ext uri="{FF2B5EF4-FFF2-40B4-BE49-F238E27FC236}">
                    <a16:creationId xmlns:a16="http://schemas.microsoft.com/office/drawing/2014/main" id="{189FF63C-539A-4063-B0C0-49AED958C928}"/>
                  </a:ext>
                </a:extLst>
              </p:cNvPr>
              <p:cNvSpPr txBox="1">
                <a:spLocks noRot="1" noChangeAspect="1" noMove="1" noResize="1" noEditPoints="1" noAdjustHandles="1" noChangeArrowheads="1" noChangeShapeType="1" noTextEdit="1"/>
              </p:cNvSpPr>
              <p:nvPr/>
            </p:nvSpPr>
            <p:spPr>
              <a:xfrm>
                <a:off x="2587082" y="2225381"/>
                <a:ext cx="828164"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9FB271CB-C573-40FA-88D8-049FD757421B}"/>
                  </a:ext>
                </a:extLst>
              </p:cNvPr>
              <p:cNvSpPr txBox="1"/>
              <p:nvPr/>
            </p:nvSpPr>
            <p:spPr>
              <a:xfrm>
                <a:off x="8398544" y="2197249"/>
                <a:ext cx="828164" cy="430887"/>
              </a:xfrm>
              <a:prstGeom prst="rect">
                <a:avLst/>
              </a:prstGeom>
              <a:noFill/>
            </p:spPr>
            <p:txBody>
              <a:bodyPr wrap="square" lIns="0" tIns="0" rIns="0" bIns="0" rtlCol="0">
                <a:spAutoFit/>
              </a:bodyPr>
              <a:lstStyle/>
              <a:p>
                <a:r>
                  <a:rPr lang="en-US" altLang="zh-CN" sz="2800" b="1" i="1" dirty="0">
                    <a:solidFill>
                      <a:schemeClr val="accent2">
                        <a:lumMod val="75000"/>
                      </a:schemeClr>
                    </a:solidFill>
                  </a:rPr>
                  <a:t>B</a:t>
                </a:r>
                <a14:m>
                  <m:oMath xmlns:m="http://schemas.openxmlformats.org/officeDocument/2006/math">
                    <m:d>
                      <m:dPr>
                        <m:begChr m:val="["/>
                        <m:endChr m:val="]"/>
                        <m:ctrlPr>
                          <a:rPr lang="zh-CN" altLang="en-US" sz="2800" b="1" i="1">
                            <a:solidFill>
                              <a:schemeClr val="accent2">
                                <a:lumMod val="75000"/>
                              </a:schemeClr>
                            </a:solidFill>
                            <a:latin typeface="Cambria Math" panose="02040503050406030204" pitchFamily="18" charset="0"/>
                          </a:rPr>
                        </m:ctrlPr>
                      </m:dPr>
                      <m:e>
                        <m:r>
                          <a:rPr lang="zh-CN" altLang="en-US" sz="2800" b="1" i="1">
                            <a:solidFill>
                              <a:schemeClr val="accent2">
                                <a:lumMod val="75000"/>
                              </a:schemeClr>
                            </a:solidFill>
                            <a:latin typeface="Cambria Math" panose="02040503050406030204" pitchFamily="18" charset="0"/>
                          </a:rPr>
                          <m:t>ⅈ</m:t>
                        </m:r>
                      </m:e>
                    </m:d>
                  </m:oMath>
                </a14:m>
                <a:endParaRPr lang="zh-CN" altLang="en-US" sz="2800" b="1" i="1" dirty="0">
                  <a:solidFill>
                    <a:schemeClr val="accent2">
                      <a:lumMod val="75000"/>
                    </a:schemeClr>
                  </a:solidFill>
                  <a:latin typeface="宋体" panose="02010600030101010101" pitchFamily="2" charset="-122"/>
                </a:endParaRPr>
              </a:p>
            </p:txBody>
          </p:sp>
        </mc:Choice>
        <mc:Fallback xmlns="">
          <p:sp>
            <p:nvSpPr>
              <p:cNvPr id="45" name="文本框 44">
                <a:extLst>
                  <a:ext uri="{FF2B5EF4-FFF2-40B4-BE49-F238E27FC236}">
                    <a16:creationId xmlns:a16="http://schemas.microsoft.com/office/drawing/2014/main" id="{9FB271CB-C573-40FA-88D8-049FD757421B}"/>
                  </a:ext>
                </a:extLst>
              </p:cNvPr>
              <p:cNvSpPr txBox="1">
                <a:spLocks noRot="1" noChangeAspect="1" noMove="1" noResize="1" noEditPoints="1" noAdjustHandles="1" noChangeArrowheads="1" noChangeShapeType="1" noTextEdit="1"/>
              </p:cNvSpPr>
              <p:nvPr/>
            </p:nvSpPr>
            <p:spPr>
              <a:xfrm>
                <a:off x="8398544" y="2197249"/>
                <a:ext cx="828164" cy="430887"/>
              </a:xfrm>
              <a:prstGeom prst="rect">
                <a:avLst/>
              </a:prstGeom>
              <a:blipFill>
                <a:blip r:embed="rId6"/>
                <a:stretch>
                  <a:fillRect l="-26471" t="-22535" b="-52113"/>
                </a:stretch>
              </a:blipFill>
            </p:spPr>
            <p:txBody>
              <a:bodyPr/>
              <a:lstStyle/>
              <a:p>
                <a:r>
                  <a:rPr lang="zh-CN" altLang="en-US">
                    <a:noFill/>
                  </a:rPr>
                  <a:t> </a:t>
                </a:r>
              </a:p>
            </p:txBody>
          </p:sp>
        </mc:Fallback>
      </mc:AlternateContent>
      <p:sp>
        <p:nvSpPr>
          <p:cNvPr id="20" name="标注: 双弯曲线形(带强调线) 19">
            <a:extLst>
              <a:ext uri="{FF2B5EF4-FFF2-40B4-BE49-F238E27FC236}">
                <a16:creationId xmlns:a16="http://schemas.microsoft.com/office/drawing/2014/main" id="{67E8BF94-97E4-4F0A-BF13-A6A6EB18DFC7}"/>
              </a:ext>
            </a:extLst>
          </p:cNvPr>
          <p:cNvSpPr/>
          <p:nvPr/>
        </p:nvSpPr>
        <p:spPr>
          <a:xfrm>
            <a:off x="2416961" y="3624149"/>
            <a:ext cx="1597478" cy="723950"/>
          </a:xfrm>
          <a:prstGeom prst="accentCallout3">
            <a:avLst>
              <a:gd name="adj1" fmla="val 18750"/>
              <a:gd name="adj2" fmla="val -8333"/>
              <a:gd name="adj3" fmla="val 18750"/>
              <a:gd name="adj4" fmla="val -16667"/>
              <a:gd name="adj5" fmla="val -92581"/>
              <a:gd name="adj6" fmla="val -36759"/>
              <a:gd name="adj7" fmla="val -150900"/>
              <a:gd name="adj8" fmla="val 1259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顶标（最大权值）</a:t>
            </a:r>
          </a:p>
        </p:txBody>
      </p:sp>
      <p:sp>
        <p:nvSpPr>
          <p:cNvPr id="46" name="标注: 双弯曲线形(带强调线) 45">
            <a:extLst>
              <a:ext uri="{FF2B5EF4-FFF2-40B4-BE49-F238E27FC236}">
                <a16:creationId xmlns:a16="http://schemas.microsoft.com/office/drawing/2014/main" id="{936B2AED-3CE4-494F-A4DE-1AF01533E6C3}"/>
              </a:ext>
            </a:extLst>
          </p:cNvPr>
          <p:cNvSpPr/>
          <p:nvPr/>
        </p:nvSpPr>
        <p:spPr>
          <a:xfrm>
            <a:off x="5446376" y="4348098"/>
            <a:ext cx="1339322" cy="523217"/>
          </a:xfrm>
          <a:prstGeom prst="accentCallout3">
            <a:avLst>
              <a:gd name="adj1" fmla="val 18750"/>
              <a:gd name="adj2" fmla="val -8333"/>
              <a:gd name="adj3" fmla="val -17482"/>
              <a:gd name="adj4" fmla="val -27491"/>
              <a:gd name="adj5" fmla="val -115259"/>
              <a:gd name="adj6" fmla="val -11672"/>
              <a:gd name="adj7" fmla="val -230173"/>
              <a:gd name="adj8" fmla="val 4515"/>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2000" dirty="0">
                <a:solidFill>
                  <a:schemeClr val="bg2">
                    <a:lumMod val="50000"/>
                  </a:schemeClr>
                </a:solidFill>
                <a:latin typeface="宋体" panose="02010600030101010101" pitchFamily="2" charset="-122"/>
                <a:ea typeface="宋体" panose="02010600030101010101" pitchFamily="2" charset="-122"/>
              </a:rPr>
              <a:t>权值</a:t>
            </a:r>
          </a:p>
        </p:txBody>
      </p:sp>
    </p:spTree>
    <p:extLst>
      <p:ext uri="{BB962C8B-B14F-4D97-AF65-F5344CB8AC3E}">
        <p14:creationId xmlns:p14="http://schemas.microsoft.com/office/powerpoint/2010/main" val="3909420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46" grpId="0" animBg="1"/>
      <p:bldP spid="46"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4"/>
          <p:cNvGrpSpPr/>
          <p:nvPr/>
        </p:nvGrpSpPr>
        <p:grpSpPr bwMode="auto">
          <a:xfrm flipV="1">
            <a:off x="-17145" y="5829300"/>
            <a:ext cx="1028700" cy="1028700"/>
            <a:chOff x="0" y="0"/>
            <a:chExt cx="3600450" cy="3600450"/>
          </a:xfrm>
        </p:grpSpPr>
        <p:sp>
          <p:nvSpPr>
            <p:cNvPr id="6" name="直角三角形 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直角三角形 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 name="组合 3"/>
          <p:cNvGrpSpPr/>
          <p:nvPr/>
        </p:nvGrpSpPr>
        <p:grpSpPr bwMode="auto">
          <a:xfrm flipH="1">
            <a:off x="11182350" y="0"/>
            <a:ext cx="1009650"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直角三角形 8"/>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cxnSp>
        <p:nvCxnSpPr>
          <p:cNvPr id="10" name="直接连接符 9"/>
          <p:cNvCxnSpPr/>
          <p:nvPr/>
        </p:nvCxnSpPr>
        <p:spPr>
          <a:xfrm>
            <a:off x="-364102" y="1083945"/>
            <a:ext cx="9687172" cy="0"/>
          </a:xfrm>
          <a:prstGeom prst="line">
            <a:avLst/>
          </a:prstGeom>
          <a:ln w="25400">
            <a:solidFill>
              <a:srgbClr val="95A5A6"/>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456565" y="241300"/>
            <a:ext cx="8046085" cy="768350"/>
          </a:xfrm>
          <a:prstGeom prst="rect">
            <a:avLst/>
          </a:prstGeom>
          <a:noFill/>
        </p:spPr>
        <p:txBody>
          <a:bodyPr wrap="square" rtlCol="0">
            <a:spAutoFit/>
          </a:bodyPr>
          <a:lstStyle/>
          <a:p>
            <a:r>
              <a:rPr lang="zh-CN" altLang="en-US" sz="4400" dirty="0">
                <a:solidFill>
                  <a:srgbClr val="1570C1"/>
                </a:solidFill>
                <a:latin typeface="+mn-ea"/>
                <a:ea typeface="+mn-ea"/>
                <a:sym typeface="+mn-ea"/>
              </a:rPr>
              <a:t>基于</a:t>
            </a:r>
            <a:r>
              <a:rPr lang="en-US" altLang="zh-CN" sz="4400" dirty="0">
                <a:solidFill>
                  <a:srgbClr val="1570C1"/>
                </a:solidFill>
                <a:latin typeface="+mn-ea"/>
                <a:ea typeface="+mn-ea"/>
                <a:sym typeface="+mn-ea"/>
              </a:rPr>
              <a:t>KM</a:t>
            </a:r>
            <a:r>
              <a:rPr lang="zh-CN" altLang="en-US" sz="4400" dirty="0">
                <a:solidFill>
                  <a:srgbClr val="1570C1"/>
                </a:solidFill>
                <a:latin typeface="+mn-ea"/>
                <a:ea typeface="+mn-ea"/>
                <a:sym typeface="+mn-ea"/>
              </a:rPr>
              <a:t>算法的动态角色分配</a:t>
            </a:r>
            <a:endParaRPr lang="zh-CN" altLang="en-US" sz="4400" dirty="0"/>
          </a:p>
        </p:txBody>
      </p:sp>
      <p:sp>
        <p:nvSpPr>
          <p:cNvPr id="2" name="文本框 1">
            <a:extLst>
              <a:ext uri="{FF2B5EF4-FFF2-40B4-BE49-F238E27FC236}">
                <a16:creationId xmlns:a16="http://schemas.microsoft.com/office/drawing/2014/main" id="{6CC76987-2A7D-445E-8681-954F62876823}"/>
              </a:ext>
            </a:extLst>
          </p:cNvPr>
          <p:cNvSpPr txBox="1"/>
          <p:nvPr/>
        </p:nvSpPr>
        <p:spPr>
          <a:xfrm>
            <a:off x="903428" y="1245444"/>
            <a:ext cx="1980029" cy="523220"/>
          </a:xfrm>
          <a:prstGeom prst="rect">
            <a:avLst/>
          </a:prstGeom>
          <a:noFill/>
        </p:spPr>
        <p:txBody>
          <a:bodyPr wrap="none" rtlCol="0">
            <a:spAutoFit/>
          </a:bodyPr>
          <a:lstStyle/>
          <a:p>
            <a:r>
              <a:rPr lang="en-US" altLang="zh-CN" sz="2800" dirty="0">
                <a:solidFill>
                  <a:schemeClr val="accent6">
                    <a:lumMod val="50000"/>
                  </a:schemeClr>
                </a:solidFill>
                <a:latin typeface="宋体" panose="02010600030101010101" pitchFamily="2" charset="-122"/>
              </a:rPr>
              <a:t>KM</a:t>
            </a:r>
            <a:r>
              <a:rPr lang="zh-CN" altLang="en-US" sz="2800" dirty="0">
                <a:solidFill>
                  <a:schemeClr val="accent6">
                    <a:lumMod val="50000"/>
                  </a:schemeClr>
                </a:solidFill>
                <a:latin typeface="宋体" panose="02010600030101010101" pitchFamily="2" charset="-122"/>
              </a:rPr>
              <a:t>算法</a:t>
            </a:r>
            <a:r>
              <a:rPr lang="en-US" altLang="zh-CN" sz="2800" dirty="0">
                <a:solidFill>
                  <a:schemeClr val="accent6">
                    <a:lumMod val="50000"/>
                  </a:schemeClr>
                </a:solidFill>
                <a:latin typeface="宋体" panose="02010600030101010101" pitchFamily="2" charset="-122"/>
              </a:rPr>
              <a:t>——</a:t>
            </a:r>
            <a:endParaRPr lang="zh-CN" altLang="en-US" sz="2800" dirty="0">
              <a:solidFill>
                <a:schemeClr val="accent6">
                  <a:lumMod val="50000"/>
                </a:schemeClr>
              </a:solidFill>
              <a:latin typeface="宋体" panose="02010600030101010101" pitchFamily="2" charset="-122"/>
            </a:endParaRPr>
          </a:p>
        </p:txBody>
      </p:sp>
      <p:pic>
        <p:nvPicPr>
          <p:cNvPr id="14" name="图片 13">
            <a:extLst>
              <a:ext uri="{FF2B5EF4-FFF2-40B4-BE49-F238E27FC236}">
                <a16:creationId xmlns:a16="http://schemas.microsoft.com/office/drawing/2014/main" id="{C9E1905D-1CFD-4677-B1D3-0C2FD54E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049" y="2214018"/>
            <a:ext cx="3913435" cy="3169927"/>
          </a:xfrm>
          <a:prstGeom prst="rect">
            <a:avLst/>
          </a:prstGeom>
        </p:spPr>
      </p:pic>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52B5FD73-555A-4184-9A38-D98532CB40E3}"/>
                  </a:ext>
                </a:extLst>
              </p:cNvPr>
              <p:cNvSpPr txBox="1"/>
              <p:nvPr/>
            </p:nvSpPr>
            <p:spPr>
              <a:xfrm>
                <a:off x="6389649" y="1471961"/>
                <a:ext cx="3280450" cy="523220"/>
              </a:xfrm>
              <a:prstGeom prst="rect">
                <a:avLst/>
              </a:prstGeom>
              <a:noFill/>
            </p:spPr>
            <p:txBody>
              <a:bodyPr wrap="none" rtlCol="0">
                <a:spAutoFit/>
              </a:bodyPr>
              <a:lstStyle/>
              <a:p>
                <a14:m>
                  <m:oMath xmlns:m="http://schemas.openxmlformats.org/officeDocument/2006/math">
                    <m:r>
                      <a:rPr lang="zh-CN" altLang="en-US" sz="2800" b="1" i="1" smtClean="0">
                        <a:solidFill>
                          <a:schemeClr val="accent2">
                            <a:lumMod val="75000"/>
                          </a:schemeClr>
                        </a:solidFill>
                        <a:latin typeface="Cambria Math" panose="02040503050406030204" pitchFamily="18" charset="0"/>
                      </a:rPr>
                      <m:t>𝑨</m:t>
                    </m:r>
                    <m:d>
                      <m:dPr>
                        <m:begChr m:val="["/>
                        <m:endChr m:val="]"/>
                        <m:ctrlPr>
                          <a:rPr lang="zh-CN" altLang="en-US" sz="2800" b="1" i="1">
                            <a:solidFill>
                              <a:schemeClr val="accent2">
                                <a:lumMod val="75000"/>
                              </a:schemeClr>
                            </a:solidFill>
                            <a:latin typeface="Cambria Math" panose="02040503050406030204" pitchFamily="18" charset="0"/>
                          </a:rPr>
                        </m:ctrlPr>
                      </m:dPr>
                      <m:e>
                        <m:r>
                          <a:rPr lang="zh-CN" altLang="en-US" sz="2800" b="1" i="1">
                            <a:solidFill>
                              <a:schemeClr val="accent2">
                                <a:lumMod val="75000"/>
                              </a:schemeClr>
                            </a:solidFill>
                            <a:latin typeface="Cambria Math" panose="02040503050406030204" pitchFamily="18" charset="0"/>
                          </a:rPr>
                          <m:t>ⅈ</m:t>
                        </m:r>
                      </m:e>
                    </m:d>
                  </m:oMath>
                </a14:m>
                <a:r>
                  <a:rPr lang="en-US" altLang="zh-CN" sz="2800" b="1" i="1" dirty="0">
                    <a:solidFill>
                      <a:schemeClr val="accent2">
                        <a:lumMod val="75000"/>
                      </a:schemeClr>
                    </a:solidFill>
                    <a:latin typeface="宋体" panose="02010600030101010101" pitchFamily="2" charset="-122"/>
                  </a:rPr>
                  <a:t>+ </a:t>
                </a:r>
                <a:r>
                  <a:rPr lang="en-US" altLang="zh-CN" sz="2800" b="1" i="1" dirty="0">
                    <a:solidFill>
                      <a:schemeClr val="accent2">
                        <a:lumMod val="75000"/>
                      </a:schemeClr>
                    </a:solidFill>
                  </a:rPr>
                  <a:t>B</a:t>
                </a:r>
                <a14:m>
                  <m:oMath xmlns:m="http://schemas.openxmlformats.org/officeDocument/2006/math">
                    <m:d>
                      <m:dPr>
                        <m:begChr m:val="["/>
                        <m:endChr m:val="]"/>
                        <m:ctrlPr>
                          <a:rPr lang="zh-CN" altLang="en-US" sz="2800" b="1" i="1">
                            <a:solidFill>
                              <a:schemeClr val="accent2">
                                <a:lumMod val="75000"/>
                              </a:schemeClr>
                            </a:solidFill>
                            <a:latin typeface="Cambria Math" panose="02040503050406030204" pitchFamily="18" charset="0"/>
                          </a:rPr>
                        </m:ctrlPr>
                      </m:dPr>
                      <m:e>
                        <m:r>
                          <a:rPr lang="zh-CN" altLang="en-US" sz="2800" b="1" i="1">
                            <a:solidFill>
                              <a:schemeClr val="accent2">
                                <a:lumMod val="75000"/>
                              </a:schemeClr>
                            </a:solidFill>
                            <a:latin typeface="Cambria Math" panose="02040503050406030204" pitchFamily="18" charset="0"/>
                          </a:rPr>
                          <m:t>ⅈ</m:t>
                        </m:r>
                      </m:e>
                    </m:d>
                    <m:r>
                      <a:rPr lang="en-US" altLang="zh-CN" sz="2800" b="1" i="1" smtClean="0">
                        <a:solidFill>
                          <a:schemeClr val="accent2">
                            <a:lumMod val="75000"/>
                          </a:schemeClr>
                        </a:solidFill>
                        <a:latin typeface="Cambria Math" panose="02040503050406030204" pitchFamily="18" charset="0"/>
                      </a:rPr>
                      <m:t>≥</m:t>
                    </m:r>
                    <m:r>
                      <a:rPr lang="en-US" altLang="zh-CN" sz="2800" b="1" i="1" smtClean="0">
                        <a:solidFill>
                          <a:schemeClr val="accent2">
                            <a:lumMod val="75000"/>
                          </a:schemeClr>
                        </a:solidFill>
                        <a:latin typeface="Cambria Math" panose="02040503050406030204" pitchFamily="18" charset="0"/>
                      </a:rPr>
                      <m:t>𝒘</m:t>
                    </m:r>
                    <m:r>
                      <a:rPr lang="en-US" altLang="zh-CN" sz="2800" b="1" i="1" smtClean="0">
                        <a:solidFill>
                          <a:schemeClr val="accent2">
                            <a:lumMod val="75000"/>
                          </a:schemeClr>
                        </a:solidFill>
                        <a:latin typeface="Cambria Math" panose="02040503050406030204" pitchFamily="18" charset="0"/>
                      </a:rPr>
                      <m:t>[</m:t>
                    </m:r>
                    <m:r>
                      <a:rPr lang="en-US" altLang="zh-CN" sz="2800" b="1" i="1" smtClean="0">
                        <a:solidFill>
                          <a:schemeClr val="accent2">
                            <a:lumMod val="75000"/>
                          </a:schemeClr>
                        </a:solidFill>
                        <a:latin typeface="Cambria Math" panose="02040503050406030204" pitchFamily="18" charset="0"/>
                      </a:rPr>
                      <m:t>𝒊</m:t>
                    </m:r>
                    <m:r>
                      <a:rPr lang="en-US" altLang="zh-CN" sz="2800" b="1" i="1" smtClean="0">
                        <a:solidFill>
                          <a:schemeClr val="accent2">
                            <a:lumMod val="75000"/>
                          </a:schemeClr>
                        </a:solidFill>
                        <a:latin typeface="Cambria Math" panose="02040503050406030204" pitchFamily="18" charset="0"/>
                      </a:rPr>
                      <m:t>][</m:t>
                    </m:r>
                    <m:r>
                      <a:rPr lang="en-US" altLang="zh-CN" sz="2800" b="1" i="1" smtClean="0">
                        <a:solidFill>
                          <a:schemeClr val="accent2">
                            <a:lumMod val="75000"/>
                          </a:schemeClr>
                        </a:solidFill>
                        <a:latin typeface="Cambria Math" panose="02040503050406030204" pitchFamily="18" charset="0"/>
                      </a:rPr>
                      <m:t>𝒋</m:t>
                    </m:r>
                    <m:r>
                      <a:rPr lang="en-US" altLang="zh-CN" sz="2800" b="1" i="1" smtClean="0">
                        <a:solidFill>
                          <a:schemeClr val="accent2">
                            <a:lumMod val="75000"/>
                          </a:schemeClr>
                        </a:solidFill>
                        <a:latin typeface="Cambria Math" panose="02040503050406030204" pitchFamily="18" charset="0"/>
                      </a:rPr>
                      <m:t>]</m:t>
                    </m:r>
                  </m:oMath>
                </a14:m>
                <a:endParaRPr lang="zh-CN" altLang="en-US" sz="2800" b="1" i="1" dirty="0">
                  <a:solidFill>
                    <a:schemeClr val="accent2">
                      <a:lumMod val="75000"/>
                    </a:schemeClr>
                  </a:solidFill>
                  <a:latin typeface="宋体" panose="02010600030101010101" pitchFamily="2" charset="-122"/>
                </a:endParaRPr>
              </a:p>
            </p:txBody>
          </p:sp>
        </mc:Choice>
        <mc:Fallback xmlns="">
          <p:sp>
            <p:nvSpPr>
              <p:cNvPr id="16" name="文本框 15">
                <a:extLst>
                  <a:ext uri="{FF2B5EF4-FFF2-40B4-BE49-F238E27FC236}">
                    <a16:creationId xmlns:a16="http://schemas.microsoft.com/office/drawing/2014/main" id="{52B5FD73-555A-4184-9A38-D98532CB40E3}"/>
                  </a:ext>
                </a:extLst>
              </p:cNvPr>
              <p:cNvSpPr txBox="1">
                <a:spLocks noRot="1" noChangeAspect="1" noMove="1" noResize="1" noEditPoints="1" noAdjustHandles="1" noChangeArrowheads="1" noChangeShapeType="1" noTextEdit="1"/>
              </p:cNvSpPr>
              <p:nvPr/>
            </p:nvSpPr>
            <p:spPr>
              <a:xfrm>
                <a:off x="6389649" y="1471961"/>
                <a:ext cx="3280450" cy="523220"/>
              </a:xfrm>
              <a:prstGeom prst="rect">
                <a:avLst/>
              </a:prstGeom>
              <a:blipFill>
                <a:blip r:embed="rId4"/>
                <a:stretch>
                  <a:fillRect t="-16279" b="-33721"/>
                </a:stretch>
              </a:blipFill>
            </p:spPr>
            <p:txBody>
              <a:bodyPr/>
              <a:lstStyle/>
              <a:p>
                <a:r>
                  <a:rPr lang="zh-CN" altLang="en-US">
                    <a:noFill/>
                  </a:rPr>
                  <a:t> </a:t>
                </a:r>
              </a:p>
            </p:txBody>
          </p:sp>
        </mc:Fallback>
      </mc:AlternateContent>
      <p:pic>
        <p:nvPicPr>
          <p:cNvPr id="21" name="图片 20">
            <a:extLst>
              <a:ext uri="{FF2B5EF4-FFF2-40B4-BE49-F238E27FC236}">
                <a16:creationId xmlns:a16="http://schemas.microsoft.com/office/drawing/2014/main" id="{B9AF2ED7-A322-41C8-BE04-EF51395E14EF}"/>
              </a:ext>
            </a:extLst>
          </p:cNvPr>
          <p:cNvPicPr>
            <a:picLocks noChangeAspect="1"/>
          </p:cNvPicPr>
          <p:nvPr/>
        </p:nvPicPr>
        <p:blipFill rotWithShape="1">
          <a:blip r:embed="rId5">
            <a:extLst>
              <a:ext uri="{28A0092B-C50C-407E-A947-70E740481C1C}">
                <a14:useLocalDpi xmlns:a14="http://schemas.microsoft.com/office/drawing/2010/main" val="0"/>
              </a:ext>
            </a:extLst>
          </a:blip>
          <a:srcRect r="4242"/>
          <a:stretch/>
        </p:blipFill>
        <p:spPr>
          <a:xfrm>
            <a:off x="5741514" y="2292158"/>
            <a:ext cx="3747445" cy="3013646"/>
          </a:xfrm>
          <a:prstGeom prst="rect">
            <a:avLst/>
          </a:prstGeom>
        </p:spPr>
      </p:pic>
      <p:sp>
        <p:nvSpPr>
          <p:cNvPr id="22" name="标注: 弯曲线形(无边框) 21">
            <a:extLst>
              <a:ext uri="{FF2B5EF4-FFF2-40B4-BE49-F238E27FC236}">
                <a16:creationId xmlns:a16="http://schemas.microsoft.com/office/drawing/2014/main" id="{39C66DAC-0E1E-4745-84FF-067902EDA681}"/>
              </a:ext>
            </a:extLst>
          </p:cNvPr>
          <p:cNvSpPr/>
          <p:nvPr/>
        </p:nvSpPr>
        <p:spPr>
          <a:xfrm>
            <a:off x="5954750" y="5774055"/>
            <a:ext cx="2196791" cy="842645"/>
          </a:xfrm>
          <a:prstGeom prst="callout2">
            <a:avLst>
              <a:gd name="adj1" fmla="val 18750"/>
              <a:gd name="adj2" fmla="val -8333"/>
              <a:gd name="adj3" fmla="val -41134"/>
              <a:gd name="adj4" fmla="val -36753"/>
              <a:gd name="adj5" fmla="val -86633"/>
              <a:gd name="adj6" fmla="val -6318"/>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t>算法中为了实现最大匹配会降低</a:t>
            </a:r>
            <a:r>
              <a:rPr lang="en-US" altLang="zh-CN" dirty="0"/>
              <a:t>/</a:t>
            </a:r>
            <a:r>
              <a:rPr lang="zh-CN" altLang="en-US" dirty="0"/>
              <a:t>提高顶标值</a:t>
            </a:r>
          </a:p>
        </p:txBody>
      </p:sp>
    </p:spTree>
    <p:extLst>
      <p:ext uri="{BB962C8B-B14F-4D97-AF65-F5344CB8AC3E}">
        <p14:creationId xmlns:p14="http://schemas.microsoft.com/office/powerpoint/2010/main" val="419404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 calcmode="lin" valueType="num">
                                      <p:cBhvr additive="base">
                                        <p:cTn id="13"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15" presetID="21" presetClass="entr" presetSubtype="1"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heel(1)">
                                      <p:cBhvr>
                                        <p:cTn id="17"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6">
      <a:majorFont>
        <a:latin typeface="Calibri Light"/>
        <a:ea typeface="等线 Light"/>
        <a:cs typeface=""/>
      </a:majorFont>
      <a:minorFont>
        <a:latin typeface="Calibri"/>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2567</Words>
  <Application>Microsoft Office PowerPoint</Application>
  <PresentationFormat>宽屏</PresentationFormat>
  <Paragraphs>183</Paragraphs>
  <Slides>23</Slides>
  <Notes>23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23</vt:i4>
      </vt:variant>
    </vt:vector>
  </HeadingPairs>
  <TitlesOfParts>
    <vt:vector size="32" baseType="lpstr">
      <vt:lpstr>等线</vt:lpstr>
      <vt:lpstr>宋体</vt:lpstr>
      <vt:lpstr>微软雅黑</vt:lpstr>
      <vt:lpstr>Arial</vt:lpstr>
      <vt:lpstr>Calibri</vt:lpstr>
      <vt:lpstr>Calibri Light</vt:lpstr>
      <vt:lpstr>Cambria Math</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CMA-ES算法</vt:lpstr>
      <vt:lpstr>动作设计</vt:lpstr>
      <vt:lpstr>数据预处理</vt:lpstr>
      <vt:lpstr>评估函数设计</vt:lpstr>
      <vt:lpstr>目前进展与问题</vt:lpstr>
      <vt:lpstr>PowerPoint 演示文稿</vt:lpstr>
      <vt:lpstr>人工势场法</vt:lpstr>
      <vt:lpstr>我们的改进</vt:lpstr>
      <vt:lpstr>改进前后对比</vt:lpstr>
      <vt:lpstr>未来展望</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
  <cp:revision>55</cp:revision>
  <dcterms:created xsi:type="dcterms:W3CDTF">2015-06-07T14:37:00Z</dcterms:created>
  <dcterms:modified xsi:type="dcterms:W3CDTF">2019-04-20T09:04:06Z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